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30"/>
  </p:notesMasterIdLst>
  <p:sldIdLst>
    <p:sldId id="256" r:id="rId2"/>
    <p:sldId id="269" r:id="rId3"/>
    <p:sldId id="259" r:id="rId4"/>
    <p:sldId id="264" r:id="rId5"/>
    <p:sldId id="258" r:id="rId6"/>
    <p:sldId id="261" r:id="rId7"/>
    <p:sldId id="260" r:id="rId8"/>
    <p:sldId id="262" r:id="rId9"/>
    <p:sldId id="263" r:id="rId10"/>
    <p:sldId id="265" r:id="rId11"/>
    <p:sldId id="288" r:id="rId12"/>
    <p:sldId id="266" r:id="rId13"/>
    <p:sldId id="271" r:id="rId14"/>
    <p:sldId id="272" r:id="rId15"/>
    <p:sldId id="274" r:id="rId16"/>
    <p:sldId id="275" r:id="rId17"/>
    <p:sldId id="276" r:id="rId18"/>
    <p:sldId id="278" r:id="rId19"/>
    <p:sldId id="279" r:id="rId20"/>
    <p:sldId id="280" r:id="rId21"/>
    <p:sldId id="282" r:id="rId22"/>
    <p:sldId id="283" r:id="rId23"/>
    <p:sldId id="284" r:id="rId24"/>
    <p:sldId id="285" r:id="rId25"/>
    <p:sldId id="286" r:id="rId26"/>
    <p:sldId id="287" r:id="rId27"/>
    <p:sldId id="268" r:id="rId28"/>
    <p:sldId id="289" r:id="rId2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D8A0E-7AD5-4215-9A48-1B4C756B095C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8C97A-5662-475D-9D12-C671BE1F27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808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3F20D-4121-4916-829A-4EA73F2E3DA8}" type="slidenum">
              <a:rPr lang="hu-HU"/>
              <a:pPr/>
              <a:t>4</a:t>
            </a:fld>
            <a:endParaRPr lang="hu-HU">
              <a:latin typeface="Times New Roman CE" charset="-18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3962400"/>
            <a:ext cx="5257800" cy="3657600"/>
          </a:xfrm>
          <a:noFill/>
          <a:ln/>
        </p:spPr>
        <p:txBody>
          <a:bodyPr lIns="88900" tIns="42863" rIns="88900" bIns="42863"/>
          <a:lstStyle/>
          <a:p>
            <a:r>
              <a:rPr lang="hu-HU"/>
              <a:t>I always feel searching for the evidence is a bit like being a sleuth - its a struggle but well worth it in the end and with practice you get a lot better.  </a:t>
            </a:r>
          </a:p>
          <a:p>
            <a:endParaRPr lang="hu-HU"/>
          </a:p>
          <a:p>
            <a:r>
              <a:rPr lang="hu-HU"/>
              <a:t>All these are important and will be used at different times but we’re concentrating on the 3rd:  published evidence.  </a:t>
            </a:r>
          </a:p>
          <a:p>
            <a:endParaRPr lang="hu-HU"/>
          </a:p>
          <a:p>
            <a:r>
              <a:rPr lang="hu-HU"/>
              <a:t>There are many databases, you have already picked up on some of those, the Cochrane Library and Medline appear to be 2 used consistently within the UK.</a:t>
            </a:r>
          </a:p>
          <a:p>
            <a:endParaRPr lang="hu-HU"/>
          </a:p>
          <a:p>
            <a:r>
              <a:rPr lang="hu-HU" b="1"/>
              <a:t>Medline</a:t>
            </a:r>
            <a:r>
              <a:rPr lang="hu-HU"/>
              <a:t> - 	is a North American electronic database which summarises thousands of pieces of biomedical research literature, found in selected journals.  While it is a very important resource it needs to be treated with caution because it is not comprehensive, it misses between 20-60% of relevant information on certain subjects. </a:t>
            </a:r>
          </a:p>
          <a:p>
            <a:endParaRPr lang="hu-HU"/>
          </a:p>
          <a:p>
            <a:r>
              <a:rPr lang="hu-HU"/>
              <a:t>Even published evidence has different levels of validity.......... Talk though Dr Jekyll</a:t>
            </a:r>
            <a:endParaRPr lang="hu-HU">
              <a:latin typeface="Times New Roman CE" charset="-18"/>
            </a:endParaRPr>
          </a:p>
        </p:txBody>
      </p:sp>
      <p:sp>
        <p:nvSpPr>
          <p:cNvPr id="19459" name="Rectangle 3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FC67A-3822-42D9-B1F3-96F567204757}" type="slidenum">
              <a:rPr lang="hu-HU"/>
              <a:pPr/>
              <a:t>25</a:t>
            </a:fld>
            <a:endParaRPr lang="hu-HU">
              <a:latin typeface="Times New Roman CE" charset="-18"/>
            </a:endParaRPr>
          </a:p>
        </p:txBody>
      </p:sp>
      <p:sp>
        <p:nvSpPr>
          <p:cNvPr id="17408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762000">
              <a:buFontTx/>
              <a:buChar char="•"/>
            </a:pPr>
            <a:r>
              <a:rPr lang="en-US"/>
              <a:t>If you conclude bias, chance and confounding are unlikely to explain the results, you can be sure that the exposure of interest is </a:t>
            </a:r>
            <a:r>
              <a:rPr lang="en-US" i="1"/>
              <a:t>associated</a:t>
            </a:r>
            <a:r>
              <a:rPr lang="en-US"/>
              <a:t> with your outcome  of interest</a:t>
            </a:r>
            <a:r>
              <a:rPr lang="en-US" i="1"/>
              <a:t>. </a:t>
            </a:r>
            <a:r>
              <a:rPr lang="en-US"/>
              <a:t>This does not prove causation.</a:t>
            </a:r>
          </a:p>
          <a:p>
            <a:pPr defTabSz="762000">
              <a:buFontTx/>
              <a:buChar char="•"/>
            </a:pPr>
            <a:r>
              <a:rPr lang="en-US"/>
              <a:t>Any  time you are confronted with results you can consider how the above factors may have influenced/ accounted for them.</a:t>
            </a:r>
          </a:p>
          <a:p>
            <a:pPr defTabSz="762000">
              <a:buFontTx/>
              <a:buChar char="•"/>
            </a:pPr>
            <a:r>
              <a:rPr lang="en-US"/>
              <a:t>In the next three sessions these terms will come up again in relation to other types of epidemiological studies.</a:t>
            </a:r>
          </a:p>
          <a:p>
            <a:pPr defTabSz="762000">
              <a:buFontTx/>
              <a:buChar char="•"/>
            </a:pPr>
            <a:r>
              <a:rPr lang="en-US"/>
              <a:t>The RCT is considered the gold-standard study because it’s design minimises the influence of bias and confounding.</a:t>
            </a:r>
          </a:p>
          <a:p>
            <a:pPr defTabSz="762000">
              <a:buFontTx/>
              <a:buChar char="•"/>
            </a:pPr>
            <a:r>
              <a:rPr lang="en-US"/>
              <a:t>It may also be worth discussing when it is appropriate to do intervention studies:</a:t>
            </a:r>
          </a:p>
          <a:p>
            <a:pPr defTabSz="762000"/>
            <a:r>
              <a:rPr lang="en-US"/>
              <a:t>	eg; tend to be expensive (is there existing evidence which 		supports a rigorous evalutaion using an RCT</a:t>
            </a:r>
          </a:p>
          <a:p>
            <a:pPr defTabSz="762000"/>
            <a:r>
              <a:rPr lang="en-US"/>
              <a:t>	eg; sometimes the rigour of RCT’s is not needed</a:t>
            </a:r>
          </a:p>
          <a:p>
            <a:pPr defTabSz="762000"/>
            <a:r>
              <a:rPr lang="en-US"/>
              <a:t>	eg; dramatic uncontrolled experiments may be sufficient</a:t>
            </a:r>
          </a:p>
          <a:p>
            <a:pPr defTabSz="762000"/>
            <a:r>
              <a:rPr lang="en-US"/>
              <a:t>	eg; defibrillation for people who have fatal anythumours; 		penicillin for pneumonia</a:t>
            </a:r>
            <a:endParaRPr lang="en-US" i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28462E-3BED-4ADE-80ED-8C346B180129}" type="slidenum">
              <a:rPr lang="hu-HU"/>
              <a:pPr/>
              <a:t>27</a:t>
            </a:fld>
            <a:endParaRPr lang="hu-HU">
              <a:latin typeface="Times New Roman CE" charset="-18"/>
            </a:endParaRPr>
          </a:p>
        </p:txBody>
      </p:sp>
      <p:sp>
        <p:nvSpPr>
          <p:cNvPr id="60418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D6425AC-805C-452F-9AA8-6013D52D964F}" type="slidenum">
              <a:rPr lang="hu-HU"/>
              <a:pPr eaLnBrk="1" hangingPunct="1"/>
              <a:t>5</a:t>
            </a:fld>
            <a:endParaRPr lang="hu-HU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56100"/>
            <a:ext cx="5029200" cy="4135438"/>
          </a:xfrm>
          <a:noFill/>
        </p:spPr>
        <p:txBody>
          <a:bodyPr lIns="92075" tIns="46038" rIns="92075" bIns="46038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F9AA2D-3B15-43E0-A2A3-0FE881E365FF}" type="slidenum">
              <a:rPr lang="hu-HU"/>
              <a:pPr/>
              <a:t>6</a:t>
            </a:fld>
            <a:endParaRPr lang="hu-HU">
              <a:latin typeface="Times New Roman CE" charset="-18"/>
            </a:endParaRPr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AB960D-CAF4-41F1-9FF4-DDD498A136CF}" type="slidenum">
              <a:rPr lang="hu-HU"/>
              <a:pPr/>
              <a:t>7</a:t>
            </a:fld>
            <a:endParaRPr lang="hu-HU">
              <a:latin typeface="Times New Roman CE" charset="-18"/>
            </a:endParaRPr>
          </a:p>
        </p:txBody>
      </p:sp>
      <p:sp>
        <p:nvSpPr>
          <p:cNvPr id="1402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A19B75-C0E4-4CB0-A489-AEAE594329A9}" type="slidenum">
              <a:rPr lang="hu-HU"/>
              <a:pPr/>
              <a:t>8</a:t>
            </a:fld>
            <a:endParaRPr lang="hu-HU">
              <a:latin typeface="Times New Roman CE" charset="-18"/>
            </a:endParaRPr>
          </a:p>
        </p:txBody>
      </p:sp>
      <p:sp>
        <p:nvSpPr>
          <p:cNvPr id="1474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058A38-CA29-4298-88D8-C8E7FC9C84AB}" type="slidenum">
              <a:rPr lang="hu-HU"/>
              <a:pPr/>
              <a:t>9</a:t>
            </a:fld>
            <a:endParaRPr lang="hu-HU">
              <a:latin typeface="Times New Roman CE" charset="-18"/>
            </a:endParaRPr>
          </a:p>
        </p:txBody>
      </p:sp>
      <p:sp>
        <p:nvSpPr>
          <p:cNvPr id="7170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5417E0-0DBC-4722-B79D-94EF694B3B3C}" type="slidenum">
              <a:rPr lang="hu-HU"/>
              <a:pPr/>
              <a:t>10</a:t>
            </a:fld>
            <a:endParaRPr lang="hu-HU">
              <a:latin typeface="Times New Roman CE" charset="-18"/>
            </a:endParaRPr>
          </a:p>
        </p:txBody>
      </p:sp>
      <p:sp>
        <p:nvSpPr>
          <p:cNvPr id="31746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B887D1-4904-41D2-905B-8F7AB760691B}" type="slidenum">
              <a:rPr lang="hu-HU"/>
              <a:pPr/>
              <a:t>12</a:t>
            </a:fld>
            <a:endParaRPr lang="hu-HU">
              <a:latin typeface="Times New Roman CE" charset="-18"/>
            </a:endParaRPr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037CF0-23DA-439C-B044-8BE16ED1C4BD}" type="slidenum">
              <a:rPr lang="hu-HU"/>
              <a:pPr/>
              <a:t>22</a:t>
            </a:fld>
            <a:endParaRPr lang="hu-HU">
              <a:latin typeface="Times New Roman CE" charset="-18"/>
            </a:endParaRPr>
          </a:p>
        </p:txBody>
      </p:sp>
      <p:sp>
        <p:nvSpPr>
          <p:cNvPr id="171010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EBM PhD kurzus 2005 - 3. alkalom</a:t>
            </a:r>
            <a:endParaRPr lang="hu-HU">
              <a:latin typeface="Times New Roman CE" charset="-18"/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F9A43DE-EAEC-436C-B4C4-8F4A7837B356}" type="slidenum">
              <a:rPr lang="hu-HU"/>
              <a:pPr/>
              <a:t>‹#›</a:t>
            </a:fld>
            <a:endParaRPr lang="hu-HU">
              <a:latin typeface="Times New Roman CE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53662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992A4F0-62AE-4946-B56E-842C9C4FEF83}" type="datetimeFigureOut">
              <a:rPr lang="hu-HU" smtClean="0"/>
              <a:t>2013.11.20.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75C8DDF-822E-467C-8E16-9A51F450FA16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-2003_dokumentum1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-2003_dokumentum2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-2003_dokumentum3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4752528" cy="2331690"/>
          </a:xfrm>
        </p:spPr>
        <p:txBody>
          <a:bodyPr>
            <a:normAutofit/>
          </a:bodyPr>
          <a:lstStyle/>
          <a:p>
            <a:r>
              <a:rPr lang="hu-HU" sz="2800" dirty="0" smtClean="0">
                <a:solidFill>
                  <a:srgbClr val="C00000"/>
                </a:solidFill>
                <a:latin typeface="Baskerville Old Face" pitchFamily="18" charset="0"/>
              </a:rPr>
              <a:t>Bizonyítékokon alapuló gyógypedagógiai tevékenység/gondolkodásmód</a:t>
            </a:r>
            <a:endParaRPr lang="hu-HU" sz="2800" dirty="0">
              <a:solidFill>
                <a:srgbClr val="C00000"/>
              </a:solidFill>
              <a:latin typeface="Baskerville Old Face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79512" y="3933056"/>
            <a:ext cx="4419600" cy="1066800"/>
          </a:xfrm>
        </p:spPr>
        <p:txBody>
          <a:bodyPr>
            <a:normAutofit/>
          </a:bodyPr>
          <a:lstStyle/>
          <a:p>
            <a:r>
              <a:rPr lang="hu-HU" sz="2400" dirty="0" smtClean="0">
                <a:latin typeface="Baskerville Old Face" pitchFamily="18" charset="0"/>
              </a:rPr>
              <a:t>Vargáné Molnár Márta</a:t>
            </a:r>
          </a:p>
          <a:p>
            <a:r>
              <a:rPr lang="hu-HU" sz="2400" dirty="0" smtClean="0">
                <a:latin typeface="Baskerville Old Face" pitchFamily="18" charset="0"/>
              </a:rPr>
              <a:t>2013</a:t>
            </a:r>
            <a:r>
              <a:rPr lang="hu-HU" sz="2400" dirty="0" smtClean="0">
                <a:latin typeface="Baskerville Old Face" pitchFamily="18" charset="0"/>
              </a:rPr>
              <a:t>. 11. 20.</a:t>
            </a:r>
            <a:endParaRPr lang="hu-HU" sz="24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37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8077200" cy="1158875"/>
          </a:xfrm>
          <a:noFill/>
          <a:ln/>
        </p:spPr>
        <p:txBody>
          <a:bodyPr>
            <a:normAutofit fontScale="90000"/>
          </a:bodyPr>
          <a:lstStyle/>
          <a:p>
            <a:r>
              <a:rPr lang="hu-HU" sz="4000" b="1" dirty="0"/>
              <a:t>AZ </a:t>
            </a:r>
            <a:r>
              <a:rPr lang="hu-HU" sz="4000" b="1" dirty="0" smtClean="0"/>
              <a:t>EB GONDOLKODÁS GYAKORLATA</a:t>
            </a:r>
            <a:r>
              <a:rPr lang="hu-HU" dirty="0" smtClean="0"/>
              <a:t> </a:t>
            </a:r>
            <a:endParaRPr lang="hu-HU" dirty="0">
              <a:latin typeface="Times New Roman CE" charset="-18"/>
            </a:endParaRPr>
          </a:p>
        </p:txBody>
      </p:sp>
      <p:sp>
        <p:nvSpPr>
          <p:cNvPr id="30723" name="Freeform 3"/>
          <p:cNvSpPr>
            <a:spLocks/>
          </p:cNvSpPr>
          <p:nvPr/>
        </p:nvSpPr>
        <p:spPr bwMode="auto">
          <a:xfrm>
            <a:off x="1985963" y="1984375"/>
            <a:ext cx="792162" cy="569913"/>
          </a:xfrm>
          <a:custGeom>
            <a:avLst/>
            <a:gdLst>
              <a:gd name="T0" fmla="*/ 378 w 499"/>
              <a:gd name="T1" fmla="*/ 142 h 359"/>
              <a:gd name="T2" fmla="*/ 344 w 499"/>
              <a:gd name="T3" fmla="*/ 144 h 359"/>
              <a:gd name="T4" fmla="*/ 311 w 499"/>
              <a:gd name="T5" fmla="*/ 150 h 359"/>
              <a:gd name="T6" fmla="*/ 277 w 499"/>
              <a:gd name="T7" fmla="*/ 160 h 359"/>
              <a:gd name="T8" fmla="*/ 243 w 499"/>
              <a:gd name="T9" fmla="*/ 175 h 359"/>
              <a:gd name="T10" fmla="*/ 210 w 499"/>
              <a:gd name="T11" fmla="*/ 191 h 359"/>
              <a:gd name="T12" fmla="*/ 176 w 499"/>
              <a:gd name="T13" fmla="*/ 211 h 359"/>
              <a:gd name="T14" fmla="*/ 145 w 499"/>
              <a:gd name="T15" fmla="*/ 235 h 359"/>
              <a:gd name="T16" fmla="*/ 117 w 499"/>
              <a:gd name="T17" fmla="*/ 260 h 359"/>
              <a:gd name="T18" fmla="*/ 78 w 499"/>
              <a:gd name="T19" fmla="*/ 307 h 359"/>
              <a:gd name="T20" fmla="*/ 45 w 499"/>
              <a:gd name="T21" fmla="*/ 358 h 359"/>
              <a:gd name="T22" fmla="*/ 0 w 499"/>
              <a:gd name="T23" fmla="*/ 343 h 359"/>
              <a:gd name="T24" fmla="*/ 19 w 499"/>
              <a:gd name="T25" fmla="*/ 312 h 359"/>
              <a:gd name="T26" fmla="*/ 39 w 499"/>
              <a:gd name="T27" fmla="*/ 283 h 359"/>
              <a:gd name="T28" fmla="*/ 87 w 499"/>
              <a:gd name="T29" fmla="*/ 229 h 359"/>
              <a:gd name="T30" fmla="*/ 120 w 499"/>
              <a:gd name="T31" fmla="*/ 198 h 359"/>
              <a:gd name="T32" fmla="*/ 157 w 499"/>
              <a:gd name="T33" fmla="*/ 170 h 359"/>
              <a:gd name="T34" fmla="*/ 193 w 499"/>
              <a:gd name="T35" fmla="*/ 147 h 359"/>
              <a:gd name="T36" fmla="*/ 232 w 499"/>
              <a:gd name="T37" fmla="*/ 126 h 359"/>
              <a:gd name="T38" fmla="*/ 271 w 499"/>
              <a:gd name="T39" fmla="*/ 111 h 359"/>
              <a:gd name="T40" fmla="*/ 311 w 499"/>
              <a:gd name="T41" fmla="*/ 101 h 359"/>
              <a:gd name="T42" fmla="*/ 352 w 499"/>
              <a:gd name="T43" fmla="*/ 93 h 359"/>
              <a:gd name="T44" fmla="*/ 392 w 499"/>
              <a:gd name="T45" fmla="*/ 90 h 359"/>
              <a:gd name="T46" fmla="*/ 414 w 499"/>
              <a:gd name="T47" fmla="*/ 0 h 359"/>
              <a:gd name="T48" fmla="*/ 498 w 499"/>
              <a:gd name="T49" fmla="*/ 116 h 359"/>
              <a:gd name="T50" fmla="*/ 355 w 499"/>
              <a:gd name="T51" fmla="*/ 232 h 359"/>
              <a:gd name="T52" fmla="*/ 378 w 499"/>
              <a:gd name="T53" fmla="*/ 142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9" h="359">
                <a:moveTo>
                  <a:pt x="378" y="142"/>
                </a:moveTo>
                <a:lnTo>
                  <a:pt x="344" y="144"/>
                </a:lnTo>
                <a:lnTo>
                  <a:pt x="311" y="150"/>
                </a:lnTo>
                <a:lnTo>
                  <a:pt x="277" y="160"/>
                </a:lnTo>
                <a:lnTo>
                  <a:pt x="243" y="175"/>
                </a:lnTo>
                <a:lnTo>
                  <a:pt x="210" y="191"/>
                </a:lnTo>
                <a:lnTo>
                  <a:pt x="176" y="211"/>
                </a:lnTo>
                <a:lnTo>
                  <a:pt x="145" y="235"/>
                </a:lnTo>
                <a:lnTo>
                  <a:pt x="117" y="260"/>
                </a:lnTo>
                <a:lnTo>
                  <a:pt x="78" y="307"/>
                </a:lnTo>
                <a:lnTo>
                  <a:pt x="45" y="358"/>
                </a:lnTo>
                <a:lnTo>
                  <a:pt x="0" y="343"/>
                </a:lnTo>
                <a:lnTo>
                  <a:pt x="19" y="312"/>
                </a:lnTo>
                <a:lnTo>
                  <a:pt x="39" y="283"/>
                </a:lnTo>
                <a:lnTo>
                  <a:pt x="87" y="229"/>
                </a:lnTo>
                <a:lnTo>
                  <a:pt x="120" y="198"/>
                </a:lnTo>
                <a:lnTo>
                  <a:pt x="157" y="170"/>
                </a:lnTo>
                <a:lnTo>
                  <a:pt x="193" y="147"/>
                </a:lnTo>
                <a:lnTo>
                  <a:pt x="232" y="126"/>
                </a:lnTo>
                <a:lnTo>
                  <a:pt x="271" y="111"/>
                </a:lnTo>
                <a:lnTo>
                  <a:pt x="311" y="101"/>
                </a:lnTo>
                <a:lnTo>
                  <a:pt x="352" y="93"/>
                </a:lnTo>
                <a:lnTo>
                  <a:pt x="392" y="90"/>
                </a:lnTo>
                <a:lnTo>
                  <a:pt x="414" y="0"/>
                </a:lnTo>
                <a:lnTo>
                  <a:pt x="498" y="116"/>
                </a:lnTo>
                <a:lnTo>
                  <a:pt x="355" y="232"/>
                </a:lnTo>
                <a:lnTo>
                  <a:pt x="378" y="142"/>
                </a:lnTo>
              </a:path>
            </a:pathLst>
          </a:custGeom>
          <a:solidFill>
            <a:schemeClr val="accent1"/>
          </a:solid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200400" y="1447800"/>
            <a:ext cx="2971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800" b="1">
                <a:latin typeface="Times New Roman" pitchFamily="18" charset="0"/>
              </a:rPr>
              <a:t>A kérdés megfogalmazása</a:t>
            </a:r>
            <a:endParaRPr lang="hu-HU" sz="2800" b="1">
              <a:latin typeface="Times New Roman CE" charset="-18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4724400" y="3092450"/>
            <a:ext cx="4343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800" b="1" dirty="0">
                <a:latin typeface="Times New Roman" pitchFamily="18" charset="0"/>
              </a:rPr>
              <a:t>A legjobb tudományos eredmény megtalálása</a:t>
            </a:r>
            <a:endParaRPr lang="hu-HU" sz="2800" b="1" dirty="0">
              <a:latin typeface="Times New Roman CE" charset="-18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2514600" y="5270500"/>
            <a:ext cx="563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800" b="1">
                <a:latin typeface="Times New Roman" pitchFamily="18" charset="0"/>
              </a:rPr>
              <a:t>Az eredmény kritikus értékelése</a:t>
            </a:r>
            <a:r>
              <a:rPr lang="hu-HU">
                <a:latin typeface="Times New Roman" pitchFamily="18" charset="0"/>
              </a:rPr>
              <a:t> </a:t>
            </a:r>
            <a:endParaRPr lang="hu-HU">
              <a:latin typeface="Times New Roman CE" charset="-18"/>
            </a:endParaRPr>
          </a:p>
        </p:txBody>
      </p:sp>
      <p:sp>
        <p:nvSpPr>
          <p:cNvPr id="30727" name="Freeform 7"/>
          <p:cNvSpPr>
            <a:spLocks/>
          </p:cNvSpPr>
          <p:nvPr/>
        </p:nvSpPr>
        <p:spPr bwMode="auto">
          <a:xfrm>
            <a:off x="7761288" y="4238625"/>
            <a:ext cx="508000" cy="1143000"/>
          </a:xfrm>
          <a:custGeom>
            <a:avLst/>
            <a:gdLst>
              <a:gd name="T0" fmla="*/ 95 w 320"/>
              <a:gd name="T1" fmla="*/ 591 h 720"/>
              <a:gd name="T2" fmla="*/ 112 w 320"/>
              <a:gd name="T3" fmla="*/ 572 h 720"/>
              <a:gd name="T4" fmla="*/ 124 w 320"/>
              <a:gd name="T5" fmla="*/ 556 h 720"/>
              <a:gd name="T6" fmla="*/ 174 w 320"/>
              <a:gd name="T7" fmla="*/ 495 h 720"/>
              <a:gd name="T8" fmla="*/ 208 w 320"/>
              <a:gd name="T9" fmla="*/ 432 h 720"/>
              <a:gd name="T10" fmla="*/ 237 w 320"/>
              <a:gd name="T11" fmla="*/ 366 h 720"/>
              <a:gd name="T12" fmla="*/ 247 w 320"/>
              <a:gd name="T13" fmla="*/ 301 h 720"/>
              <a:gd name="T14" fmla="*/ 244 w 320"/>
              <a:gd name="T15" fmla="*/ 233 h 720"/>
              <a:gd name="T16" fmla="*/ 231 w 320"/>
              <a:gd name="T17" fmla="*/ 171 h 720"/>
              <a:gd name="T18" fmla="*/ 206 w 320"/>
              <a:gd name="T19" fmla="*/ 113 h 720"/>
              <a:gd name="T20" fmla="*/ 161 w 320"/>
              <a:gd name="T21" fmla="*/ 61 h 720"/>
              <a:gd name="T22" fmla="*/ 152 w 320"/>
              <a:gd name="T23" fmla="*/ 60 h 720"/>
              <a:gd name="T24" fmla="*/ 211 w 320"/>
              <a:gd name="T25" fmla="*/ 0 h 720"/>
              <a:gd name="T26" fmla="*/ 214 w 320"/>
              <a:gd name="T27" fmla="*/ 4 h 720"/>
              <a:gd name="T28" fmla="*/ 217 w 320"/>
              <a:gd name="T29" fmla="*/ 8 h 720"/>
              <a:gd name="T30" fmla="*/ 267 w 320"/>
              <a:gd name="T31" fmla="*/ 69 h 720"/>
              <a:gd name="T32" fmla="*/ 300 w 320"/>
              <a:gd name="T33" fmla="*/ 135 h 720"/>
              <a:gd name="T34" fmla="*/ 317 w 320"/>
              <a:gd name="T35" fmla="*/ 213 h 720"/>
              <a:gd name="T36" fmla="*/ 319 w 320"/>
              <a:gd name="T37" fmla="*/ 295 h 720"/>
              <a:gd name="T38" fmla="*/ 307 w 320"/>
              <a:gd name="T39" fmla="*/ 375 h 720"/>
              <a:gd name="T40" fmla="*/ 277 w 320"/>
              <a:gd name="T41" fmla="*/ 454 h 720"/>
              <a:gd name="T42" fmla="*/ 231 w 320"/>
              <a:gd name="T43" fmla="*/ 531 h 720"/>
              <a:gd name="T44" fmla="*/ 174 w 320"/>
              <a:gd name="T45" fmla="*/ 604 h 720"/>
              <a:gd name="T46" fmla="*/ 157 w 320"/>
              <a:gd name="T47" fmla="*/ 623 h 720"/>
              <a:gd name="T48" fmla="*/ 136 w 320"/>
              <a:gd name="T49" fmla="*/ 638 h 720"/>
              <a:gd name="T50" fmla="*/ 194 w 320"/>
              <a:gd name="T51" fmla="*/ 719 h 720"/>
              <a:gd name="T52" fmla="*/ 0 w 320"/>
              <a:gd name="T53" fmla="*/ 710 h 720"/>
              <a:gd name="T54" fmla="*/ 36 w 320"/>
              <a:gd name="T55" fmla="*/ 509 h 720"/>
              <a:gd name="T56" fmla="*/ 95 w 320"/>
              <a:gd name="T57" fmla="*/ 591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20" h="720">
                <a:moveTo>
                  <a:pt x="95" y="591"/>
                </a:moveTo>
                <a:lnTo>
                  <a:pt x="112" y="572"/>
                </a:lnTo>
                <a:lnTo>
                  <a:pt x="124" y="556"/>
                </a:lnTo>
                <a:lnTo>
                  <a:pt x="174" y="495"/>
                </a:lnTo>
                <a:lnTo>
                  <a:pt x="208" y="432"/>
                </a:lnTo>
                <a:lnTo>
                  <a:pt x="237" y="366"/>
                </a:lnTo>
                <a:lnTo>
                  <a:pt x="247" y="301"/>
                </a:lnTo>
                <a:lnTo>
                  <a:pt x="244" y="233"/>
                </a:lnTo>
                <a:lnTo>
                  <a:pt x="231" y="171"/>
                </a:lnTo>
                <a:lnTo>
                  <a:pt x="206" y="113"/>
                </a:lnTo>
                <a:lnTo>
                  <a:pt x="161" y="61"/>
                </a:lnTo>
                <a:lnTo>
                  <a:pt x="152" y="60"/>
                </a:lnTo>
                <a:lnTo>
                  <a:pt x="211" y="0"/>
                </a:lnTo>
                <a:lnTo>
                  <a:pt x="214" y="4"/>
                </a:lnTo>
                <a:lnTo>
                  <a:pt x="217" y="8"/>
                </a:lnTo>
                <a:lnTo>
                  <a:pt x="267" y="69"/>
                </a:lnTo>
                <a:lnTo>
                  <a:pt x="300" y="135"/>
                </a:lnTo>
                <a:lnTo>
                  <a:pt x="317" y="213"/>
                </a:lnTo>
                <a:lnTo>
                  <a:pt x="319" y="295"/>
                </a:lnTo>
                <a:lnTo>
                  <a:pt x="307" y="375"/>
                </a:lnTo>
                <a:lnTo>
                  <a:pt x="277" y="454"/>
                </a:lnTo>
                <a:lnTo>
                  <a:pt x="231" y="531"/>
                </a:lnTo>
                <a:lnTo>
                  <a:pt x="174" y="604"/>
                </a:lnTo>
                <a:lnTo>
                  <a:pt x="157" y="623"/>
                </a:lnTo>
                <a:lnTo>
                  <a:pt x="136" y="638"/>
                </a:lnTo>
                <a:lnTo>
                  <a:pt x="194" y="719"/>
                </a:lnTo>
                <a:lnTo>
                  <a:pt x="0" y="710"/>
                </a:lnTo>
                <a:lnTo>
                  <a:pt x="36" y="509"/>
                </a:lnTo>
                <a:lnTo>
                  <a:pt x="95" y="591"/>
                </a:lnTo>
              </a:path>
            </a:pathLst>
          </a:custGeom>
          <a:solidFill>
            <a:schemeClr val="accent1"/>
          </a:solid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0728" name="Freeform 8"/>
          <p:cNvSpPr>
            <a:spLocks/>
          </p:cNvSpPr>
          <p:nvPr/>
        </p:nvSpPr>
        <p:spPr bwMode="auto">
          <a:xfrm>
            <a:off x="7000875" y="2111375"/>
            <a:ext cx="922338" cy="420688"/>
          </a:xfrm>
          <a:custGeom>
            <a:avLst/>
            <a:gdLst>
              <a:gd name="T0" fmla="*/ 388 w 581"/>
              <a:gd name="T1" fmla="*/ 183 h 265"/>
              <a:gd name="T2" fmla="*/ 357 w 581"/>
              <a:gd name="T3" fmla="*/ 153 h 265"/>
              <a:gd name="T4" fmla="*/ 320 w 581"/>
              <a:gd name="T5" fmla="*/ 127 h 265"/>
              <a:gd name="T6" fmla="*/ 278 w 581"/>
              <a:gd name="T7" fmla="*/ 103 h 265"/>
              <a:gd name="T8" fmla="*/ 231 w 581"/>
              <a:gd name="T9" fmla="*/ 82 h 265"/>
              <a:gd name="T10" fmla="*/ 121 w 581"/>
              <a:gd name="T11" fmla="*/ 53 h 265"/>
              <a:gd name="T12" fmla="*/ 59 w 581"/>
              <a:gd name="T13" fmla="*/ 44 h 265"/>
              <a:gd name="T14" fmla="*/ 0 w 581"/>
              <a:gd name="T15" fmla="*/ 40 h 265"/>
              <a:gd name="T16" fmla="*/ 6 w 581"/>
              <a:gd name="T17" fmla="*/ 0 h 265"/>
              <a:gd name="T18" fmla="*/ 80 w 581"/>
              <a:gd name="T19" fmla="*/ 3 h 265"/>
              <a:gd name="T20" fmla="*/ 150 w 581"/>
              <a:gd name="T21" fmla="*/ 14 h 265"/>
              <a:gd name="T22" fmla="*/ 215 w 581"/>
              <a:gd name="T23" fmla="*/ 28 h 265"/>
              <a:gd name="T24" fmla="*/ 276 w 581"/>
              <a:gd name="T25" fmla="*/ 47 h 265"/>
              <a:gd name="T26" fmla="*/ 332 w 581"/>
              <a:gd name="T27" fmla="*/ 70 h 265"/>
              <a:gd name="T28" fmla="*/ 376 w 581"/>
              <a:gd name="T29" fmla="*/ 99 h 265"/>
              <a:gd name="T30" fmla="*/ 423 w 581"/>
              <a:gd name="T31" fmla="*/ 131 h 265"/>
              <a:gd name="T32" fmla="*/ 457 w 581"/>
              <a:gd name="T33" fmla="*/ 166 h 265"/>
              <a:gd name="T34" fmla="*/ 580 w 581"/>
              <a:gd name="T35" fmla="*/ 130 h 265"/>
              <a:gd name="T36" fmla="*/ 496 w 581"/>
              <a:gd name="T37" fmla="*/ 264 h 265"/>
              <a:gd name="T38" fmla="*/ 265 w 581"/>
              <a:gd name="T39" fmla="*/ 221 h 265"/>
              <a:gd name="T40" fmla="*/ 388 w 581"/>
              <a:gd name="T41" fmla="*/ 183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81" h="265">
                <a:moveTo>
                  <a:pt x="388" y="183"/>
                </a:moveTo>
                <a:lnTo>
                  <a:pt x="357" y="153"/>
                </a:lnTo>
                <a:lnTo>
                  <a:pt x="320" y="127"/>
                </a:lnTo>
                <a:lnTo>
                  <a:pt x="278" y="103"/>
                </a:lnTo>
                <a:lnTo>
                  <a:pt x="231" y="82"/>
                </a:lnTo>
                <a:lnTo>
                  <a:pt x="121" y="53"/>
                </a:lnTo>
                <a:lnTo>
                  <a:pt x="59" y="44"/>
                </a:lnTo>
                <a:lnTo>
                  <a:pt x="0" y="40"/>
                </a:lnTo>
                <a:lnTo>
                  <a:pt x="6" y="0"/>
                </a:lnTo>
                <a:lnTo>
                  <a:pt x="80" y="3"/>
                </a:lnTo>
                <a:lnTo>
                  <a:pt x="150" y="14"/>
                </a:lnTo>
                <a:lnTo>
                  <a:pt x="215" y="28"/>
                </a:lnTo>
                <a:lnTo>
                  <a:pt x="276" y="47"/>
                </a:lnTo>
                <a:lnTo>
                  <a:pt x="332" y="70"/>
                </a:lnTo>
                <a:lnTo>
                  <a:pt x="376" y="99"/>
                </a:lnTo>
                <a:lnTo>
                  <a:pt x="423" y="131"/>
                </a:lnTo>
                <a:lnTo>
                  <a:pt x="457" y="166"/>
                </a:lnTo>
                <a:lnTo>
                  <a:pt x="580" y="130"/>
                </a:lnTo>
                <a:lnTo>
                  <a:pt x="496" y="264"/>
                </a:lnTo>
                <a:lnTo>
                  <a:pt x="265" y="221"/>
                </a:lnTo>
                <a:lnTo>
                  <a:pt x="388" y="183"/>
                </a:lnTo>
              </a:path>
            </a:pathLst>
          </a:custGeom>
          <a:solidFill>
            <a:schemeClr val="accent1"/>
          </a:solid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0729" name="Freeform 9"/>
          <p:cNvSpPr>
            <a:spLocks/>
          </p:cNvSpPr>
          <p:nvPr/>
        </p:nvSpPr>
        <p:spPr bwMode="auto">
          <a:xfrm>
            <a:off x="1530350" y="4924425"/>
            <a:ext cx="822325" cy="642938"/>
          </a:xfrm>
          <a:custGeom>
            <a:avLst/>
            <a:gdLst>
              <a:gd name="T0" fmla="*/ 154 w 518"/>
              <a:gd name="T1" fmla="*/ 107 h 405"/>
              <a:gd name="T2" fmla="*/ 162 w 518"/>
              <a:gd name="T3" fmla="*/ 135 h 405"/>
              <a:gd name="T4" fmla="*/ 171 w 518"/>
              <a:gd name="T5" fmla="*/ 157 h 405"/>
              <a:gd name="T6" fmla="*/ 199 w 518"/>
              <a:gd name="T7" fmla="*/ 208 h 405"/>
              <a:gd name="T8" fmla="*/ 235 w 518"/>
              <a:gd name="T9" fmla="*/ 247 h 405"/>
              <a:gd name="T10" fmla="*/ 278 w 518"/>
              <a:gd name="T11" fmla="*/ 286 h 405"/>
              <a:gd name="T12" fmla="*/ 325 w 518"/>
              <a:gd name="T13" fmla="*/ 314 h 405"/>
              <a:gd name="T14" fmla="*/ 380 w 518"/>
              <a:gd name="T15" fmla="*/ 337 h 405"/>
              <a:gd name="T16" fmla="*/ 436 w 518"/>
              <a:gd name="T17" fmla="*/ 348 h 405"/>
              <a:gd name="T18" fmla="*/ 498 w 518"/>
              <a:gd name="T19" fmla="*/ 354 h 405"/>
              <a:gd name="T20" fmla="*/ 508 w 518"/>
              <a:gd name="T21" fmla="*/ 354 h 405"/>
              <a:gd name="T22" fmla="*/ 515 w 518"/>
              <a:gd name="T23" fmla="*/ 354 h 405"/>
              <a:gd name="T24" fmla="*/ 517 w 518"/>
              <a:gd name="T25" fmla="*/ 404 h 405"/>
              <a:gd name="T26" fmla="*/ 508 w 518"/>
              <a:gd name="T27" fmla="*/ 404 h 405"/>
              <a:gd name="T28" fmla="*/ 498 w 518"/>
              <a:gd name="T29" fmla="*/ 404 h 405"/>
              <a:gd name="T30" fmla="*/ 427 w 518"/>
              <a:gd name="T31" fmla="*/ 398 h 405"/>
              <a:gd name="T32" fmla="*/ 361 w 518"/>
              <a:gd name="T33" fmla="*/ 382 h 405"/>
              <a:gd name="T34" fmla="*/ 297 w 518"/>
              <a:gd name="T35" fmla="*/ 354 h 405"/>
              <a:gd name="T36" fmla="*/ 242 w 518"/>
              <a:gd name="T37" fmla="*/ 320 h 405"/>
              <a:gd name="T38" fmla="*/ 192 w 518"/>
              <a:gd name="T39" fmla="*/ 281 h 405"/>
              <a:gd name="T40" fmla="*/ 171 w 518"/>
              <a:gd name="T41" fmla="*/ 253 h 405"/>
              <a:gd name="T42" fmla="*/ 152 w 518"/>
              <a:gd name="T43" fmla="*/ 230 h 405"/>
              <a:gd name="T44" fmla="*/ 135 w 518"/>
              <a:gd name="T45" fmla="*/ 202 h 405"/>
              <a:gd name="T46" fmla="*/ 121 w 518"/>
              <a:gd name="T47" fmla="*/ 174 h 405"/>
              <a:gd name="T48" fmla="*/ 109 w 518"/>
              <a:gd name="T49" fmla="*/ 146 h 405"/>
              <a:gd name="T50" fmla="*/ 100 w 518"/>
              <a:gd name="T51" fmla="*/ 112 h 405"/>
              <a:gd name="T52" fmla="*/ 0 w 518"/>
              <a:gd name="T53" fmla="*/ 135 h 405"/>
              <a:gd name="T54" fmla="*/ 100 w 518"/>
              <a:gd name="T55" fmla="*/ 0 h 405"/>
              <a:gd name="T56" fmla="*/ 254 w 518"/>
              <a:gd name="T57" fmla="*/ 84 h 405"/>
              <a:gd name="T58" fmla="*/ 154 w 518"/>
              <a:gd name="T59" fmla="*/ 107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18" h="405">
                <a:moveTo>
                  <a:pt x="154" y="107"/>
                </a:moveTo>
                <a:lnTo>
                  <a:pt x="162" y="135"/>
                </a:lnTo>
                <a:lnTo>
                  <a:pt x="171" y="157"/>
                </a:lnTo>
                <a:lnTo>
                  <a:pt x="199" y="208"/>
                </a:lnTo>
                <a:lnTo>
                  <a:pt x="235" y="247"/>
                </a:lnTo>
                <a:lnTo>
                  <a:pt x="278" y="286"/>
                </a:lnTo>
                <a:lnTo>
                  <a:pt x="325" y="314"/>
                </a:lnTo>
                <a:lnTo>
                  <a:pt x="380" y="337"/>
                </a:lnTo>
                <a:lnTo>
                  <a:pt x="436" y="348"/>
                </a:lnTo>
                <a:lnTo>
                  <a:pt x="498" y="354"/>
                </a:lnTo>
                <a:lnTo>
                  <a:pt x="508" y="354"/>
                </a:lnTo>
                <a:lnTo>
                  <a:pt x="515" y="354"/>
                </a:lnTo>
                <a:lnTo>
                  <a:pt x="517" y="404"/>
                </a:lnTo>
                <a:lnTo>
                  <a:pt x="508" y="404"/>
                </a:lnTo>
                <a:lnTo>
                  <a:pt x="498" y="404"/>
                </a:lnTo>
                <a:lnTo>
                  <a:pt x="427" y="398"/>
                </a:lnTo>
                <a:lnTo>
                  <a:pt x="361" y="382"/>
                </a:lnTo>
                <a:lnTo>
                  <a:pt x="297" y="354"/>
                </a:lnTo>
                <a:lnTo>
                  <a:pt x="242" y="320"/>
                </a:lnTo>
                <a:lnTo>
                  <a:pt x="192" y="281"/>
                </a:lnTo>
                <a:lnTo>
                  <a:pt x="171" y="253"/>
                </a:lnTo>
                <a:lnTo>
                  <a:pt x="152" y="230"/>
                </a:lnTo>
                <a:lnTo>
                  <a:pt x="135" y="202"/>
                </a:lnTo>
                <a:lnTo>
                  <a:pt x="121" y="174"/>
                </a:lnTo>
                <a:lnTo>
                  <a:pt x="109" y="146"/>
                </a:lnTo>
                <a:lnTo>
                  <a:pt x="100" y="112"/>
                </a:lnTo>
                <a:lnTo>
                  <a:pt x="0" y="135"/>
                </a:lnTo>
                <a:lnTo>
                  <a:pt x="100" y="0"/>
                </a:lnTo>
                <a:lnTo>
                  <a:pt x="254" y="84"/>
                </a:lnTo>
                <a:lnTo>
                  <a:pt x="154" y="107"/>
                </a:lnTo>
              </a:path>
            </a:pathLst>
          </a:custGeom>
          <a:solidFill>
            <a:schemeClr val="accent1"/>
          </a:solidFill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763588" y="4268788"/>
            <a:ext cx="2282825" cy="53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r>
              <a:rPr lang="hu-HU" sz="2800" b="1" dirty="0">
                <a:latin typeface="Times New Roman" pitchFamily="18" charset="0"/>
              </a:rPr>
              <a:t>Alkalmazás</a:t>
            </a:r>
            <a:endParaRPr lang="hu-HU" sz="2800" b="1" dirty="0">
              <a:latin typeface="Times New Roman CE" charset="-18"/>
            </a:endParaRPr>
          </a:p>
        </p:txBody>
      </p:sp>
      <p:grpSp>
        <p:nvGrpSpPr>
          <p:cNvPr id="30733" name="Group 13"/>
          <p:cNvGrpSpPr>
            <a:grpSpLocks/>
          </p:cNvGrpSpPr>
          <p:nvPr/>
        </p:nvGrpSpPr>
        <p:grpSpPr bwMode="auto">
          <a:xfrm>
            <a:off x="1525588" y="3124200"/>
            <a:ext cx="836612" cy="1065213"/>
            <a:chOff x="961" y="1968"/>
            <a:chExt cx="527" cy="671"/>
          </a:xfrm>
        </p:grpSpPr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>
              <a:off x="980" y="1968"/>
              <a:ext cx="5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30732" name="AutoShape 12"/>
            <p:cNvSpPr>
              <a:spLocks noChangeArrowheads="1"/>
            </p:cNvSpPr>
            <p:nvPr/>
          </p:nvSpPr>
          <p:spPr bwMode="auto">
            <a:xfrm>
              <a:off x="961" y="2353"/>
              <a:ext cx="194" cy="286"/>
            </a:xfrm>
            <a:prstGeom prst="upArrow">
              <a:avLst>
                <a:gd name="adj1" fmla="val 50000"/>
                <a:gd name="adj2" fmla="val 36733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839788" y="2973388"/>
            <a:ext cx="2513012" cy="682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r>
              <a:rPr lang="hu-HU" sz="2000" b="1" dirty="0">
                <a:latin typeface="Times New Roman" pitchFamily="18" charset="0"/>
              </a:rPr>
              <a:t>A tevékenység  </a:t>
            </a:r>
            <a:r>
              <a:rPr lang="hu-HU" sz="2000" b="1" dirty="0" err="1">
                <a:latin typeface="Times New Roman" pitchFamily="18" charset="0"/>
              </a:rPr>
              <a:t>eredmé-</a:t>
            </a:r>
            <a:endParaRPr lang="hu-HU" sz="2000" b="1" dirty="0">
              <a:latin typeface="Times New Roman" pitchFamily="18" charset="0"/>
            </a:endParaRPr>
          </a:p>
          <a:p>
            <a:pPr algn="ctr"/>
            <a:r>
              <a:rPr lang="hu-HU" sz="2000" b="1" dirty="0" err="1">
                <a:latin typeface="Times New Roman" pitchFamily="18" charset="0"/>
              </a:rPr>
              <a:t>nyének</a:t>
            </a:r>
            <a:r>
              <a:rPr lang="hu-HU" sz="2000" b="1" dirty="0">
                <a:latin typeface="Times New Roman" pitchFamily="18" charset="0"/>
              </a:rPr>
              <a:t> értékelése</a:t>
            </a:r>
            <a:endParaRPr lang="hu-HU" sz="2000" b="1" dirty="0">
              <a:latin typeface="Times New Roman CE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4631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661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991171"/>
              </p:ext>
            </p:extLst>
          </p:nvPr>
        </p:nvGraphicFramePr>
        <p:xfrm>
          <a:off x="381000" y="1295400"/>
          <a:ext cx="8229600" cy="5091113"/>
        </p:xfrm>
        <a:graphic>
          <a:graphicData uri="http://schemas.openxmlformats.org/drawingml/2006/table">
            <a:tbl>
              <a:tblPr/>
              <a:tblGrid>
                <a:gridCol w="1876425"/>
                <a:gridCol w="6353175"/>
              </a:tblGrid>
              <a:tr h="1485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Diagnózis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valósz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nűsége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annak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hogy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egy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bizonyos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tünetet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vagy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zavart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mutató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gyermek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vagy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az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akinek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pozit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 a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diagnosztikai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tesztje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valóban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rendelkezik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egy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bizonyos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zavarral?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7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Terápia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kérdéses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terápia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valóban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hatékonyabb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k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vánt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eredmény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elérésében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mint 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egy másik beavatkozás 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esetleg a nem beavatkozást is ideértve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)?</a:t>
                      </a:r>
                      <a:endParaRPr kumimoji="0" lang="hu-H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Prognózis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valósz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nűsége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egy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bizonyos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kimenetelnek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ezen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gyermek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esetében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kumimoji="0" lang="hu-H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7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Etiológia</a:t>
                      </a:r>
                      <a:endParaRPr kumimoji="0" 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okozta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zavart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 (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agy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mi a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valósz</a:t>
                      </a:r>
                      <a:r>
                        <a:rPr kumimoji="0" lang="hu-H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nűsége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annak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hogy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egy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bizonyos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beavatkozás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specifikus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mellékhatást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okozzon</a:t>
                      </a: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?)</a:t>
                      </a:r>
                      <a:endParaRPr kumimoji="0" lang="hu-H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6627" name="Rectangle 19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hu-HU" sz="3600" dirty="0" smtClean="0"/>
              <a:t>LEGGYAKORIBB KÉRDÉSEK A GYAKORLATBAN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3651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228600" y="288925"/>
            <a:ext cx="8534400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8900" tIns="44450" rIns="88900" bIns="44450">
            <a:spAutoFit/>
          </a:bodyPr>
          <a:lstStyle/>
          <a:p>
            <a:pPr algn="ctr" defTabSz="877888">
              <a:spcBef>
                <a:spcPct val="50000"/>
              </a:spcBef>
            </a:pPr>
            <a:r>
              <a:rPr lang="hu-HU" sz="4000" b="1" dirty="0">
                <a:solidFill>
                  <a:schemeClr val="tx2"/>
                </a:solidFill>
                <a:latin typeface="Times New Roman" pitchFamily="18" charset="0"/>
              </a:rPr>
              <a:t>BIZONYITÉK </a:t>
            </a:r>
            <a:r>
              <a:rPr lang="hu-HU" sz="4000" b="1" dirty="0" smtClean="0">
                <a:solidFill>
                  <a:schemeClr val="tx2"/>
                </a:solidFill>
                <a:latin typeface="Times New Roman" pitchFamily="18" charset="0"/>
              </a:rPr>
              <a:t>PIRAMIS</a:t>
            </a:r>
            <a:endParaRPr lang="hu-HU" sz="4000" b="1" dirty="0">
              <a:solidFill>
                <a:schemeClr val="tx2"/>
              </a:solidFill>
              <a:latin typeface="Times New Roman CE" charset="-18"/>
            </a:endParaRPr>
          </a:p>
        </p:txBody>
      </p:sp>
      <p:pic>
        <p:nvPicPr>
          <p:cNvPr id="84995" name="Picture 3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1295400"/>
            <a:ext cx="11282362" cy="510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1331630" y="1334572"/>
            <a:ext cx="4176464" cy="400110"/>
          </a:xfrm>
          <a:prstGeom prst="rect">
            <a:avLst/>
          </a:prstGeom>
          <a:gradFill>
            <a:gsLst>
              <a:gs pos="25400">
                <a:srgbClr val="E0C978"/>
              </a:gs>
              <a:gs pos="0">
                <a:srgbClr val="FFC000"/>
              </a:gs>
              <a:gs pos="1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RCT VIZSGÁLATOK METAANALÍZISE</a:t>
            </a:r>
            <a:endParaRPr lang="hu-HU" sz="2000" dirty="0"/>
          </a:p>
        </p:txBody>
      </p:sp>
      <p:sp>
        <p:nvSpPr>
          <p:cNvPr id="5" name="Szövegdoboz 4"/>
          <p:cNvSpPr txBox="1"/>
          <p:nvPr/>
        </p:nvSpPr>
        <p:spPr>
          <a:xfrm>
            <a:off x="1591102" y="1869224"/>
            <a:ext cx="7143328" cy="400110"/>
          </a:xfrm>
          <a:prstGeom prst="rect">
            <a:avLst/>
          </a:prstGeom>
          <a:gradFill>
            <a:gsLst>
              <a:gs pos="25400">
                <a:srgbClr val="E0C978"/>
              </a:gs>
              <a:gs pos="0">
                <a:srgbClr val="FFC000"/>
              </a:gs>
              <a:gs pos="1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RANDOMIZÁLT, KONTROLLÁLT, KETTŐS VAK VIZSGÁLATOK</a:t>
            </a:r>
            <a:endParaRPr lang="hu-HU" sz="20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1786930" y="2269334"/>
            <a:ext cx="7143328" cy="400110"/>
          </a:xfrm>
          <a:prstGeom prst="rect">
            <a:avLst/>
          </a:prstGeom>
          <a:gradFill>
            <a:gsLst>
              <a:gs pos="25400">
                <a:srgbClr val="E0C978"/>
              </a:gs>
              <a:gs pos="0">
                <a:srgbClr val="FFC000"/>
              </a:gs>
              <a:gs pos="1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RANDOMIZÁLT, KONTROLLÁLT VIZSGÁLATOK</a:t>
            </a:r>
            <a:endParaRPr lang="hu-HU" sz="2000" dirty="0"/>
          </a:p>
        </p:txBody>
      </p:sp>
      <p:sp>
        <p:nvSpPr>
          <p:cNvPr id="7" name="Szövegdoboz 6"/>
          <p:cNvSpPr txBox="1"/>
          <p:nvPr/>
        </p:nvSpPr>
        <p:spPr>
          <a:xfrm>
            <a:off x="1979712" y="2821844"/>
            <a:ext cx="4385270" cy="400110"/>
          </a:xfrm>
          <a:prstGeom prst="rect">
            <a:avLst/>
          </a:prstGeom>
          <a:gradFill>
            <a:gsLst>
              <a:gs pos="25400">
                <a:srgbClr val="E0C978"/>
              </a:gs>
              <a:gs pos="0">
                <a:srgbClr val="FFC000"/>
              </a:gs>
              <a:gs pos="1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KOHORSZ VIZSGÁLATOK</a:t>
            </a:r>
            <a:endParaRPr lang="hu-HU" sz="2000" dirty="0"/>
          </a:p>
        </p:txBody>
      </p:sp>
      <p:sp>
        <p:nvSpPr>
          <p:cNvPr id="8" name="Szövegdoboz 7"/>
          <p:cNvSpPr txBox="1"/>
          <p:nvPr/>
        </p:nvSpPr>
        <p:spPr>
          <a:xfrm>
            <a:off x="2303165" y="3221954"/>
            <a:ext cx="4385270" cy="400110"/>
          </a:xfrm>
          <a:prstGeom prst="rect">
            <a:avLst/>
          </a:prstGeom>
          <a:gradFill>
            <a:gsLst>
              <a:gs pos="25400">
                <a:srgbClr val="E0C978"/>
              </a:gs>
              <a:gs pos="0">
                <a:srgbClr val="FFC000"/>
              </a:gs>
              <a:gs pos="1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ESET-KONTROLL VIZSGÁLATOK</a:t>
            </a:r>
            <a:endParaRPr lang="hu-HU" sz="2000" dirty="0"/>
          </a:p>
        </p:txBody>
      </p:sp>
      <p:sp>
        <p:nvSpPr>
          <p:cNvPr id="9" name="Szövegdoboz 8"/>
          <p:cNvSpPr txBox="1"/>
          <p:nvPr/>
        </p:nvSpPr>
        <p:spPr>
          <a:xfrm>
            <a:off x="2555776" y="3789040"/>
            <a:ext cx="4385270" cy="400110"/>
          </a:xfrm>
          <a:prstGeom prst="rect">
            <a:avLst/>
          </a:prstGeom>
          <a:gradFill>
            <a:gsLst>
              <a:gs pos="25400">
                <a:srgbClr val="E0C978"/>
              </a:gs>
              <a:gs pos="0">
                <a:srgbClr val="FFC000"/>
              </a:gs>
              <a:gs pos="1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ESETTANULMÁNY SOROZATOK</a:t>
            </a:r>
            <a:endParaRPr lang="hu-HU" sz="200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2970131" y="4293096"/>
            <a:ext cx="4385270" cy="400110"/>
          </a:xfrm>
          <a:prstGeom prst="rect">
            <a:avLst/>
          </a:prstGeom>
          <a:gradFill>
            <a:gsLst>
              <a:gs pos="25400">
                <a:srgbClr val="E0C978"/>
              </a:gs>
              <a:gs pos="0">
                <a:srgbClr val="FFC000"/>
              </a:gs>
              <a:gs pos="1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ESETTANULMÁNYOK</a:t>
            </a:r>
            <a:endParaRPr lang="hu-HU" sz="2000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3165959" y="4869160"/>
            <a:ext cx="4385270" cy="400110"/>
          </a:xfrm>
          <a:prstGeom prst="rect">
            <a:avLst/>
          </a:prstGeom>
          <a:gradFill>
            <a:gsLst>
              <a:gs pos="25400">
                <a:srgbClr val="E0C978"/>
              </a:gs>
              <a:gs pos="0">
                <a:srgbClr val="FFC000"/>
              </a:gs>
              <a:gs pos="1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KIADÓI VÉLEMÉNYEK, FELKÉRT SZERZŐK</a:t>
            </a:r>
            <a:endParaRPr lang="hu-HU" sz="20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3419862" y="5317494"/>
            <a:ext cx="4385270" cy="400110"/>
          </a:xfrm>
          <a:prstGeom prst="rect">
            <a:avLst/>
          </a:prstGeom>
          <a:gradFill>
            <a:gsLst>
              <a:gs pos="25400">
                <a:srgbClr val="E0C978"/>
              </a:gs>
              <a:gs pos="0">
                <a:srgbClr val="FFC000"/>
              </a:gs>
              <a:gs pos="1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ÁLLATKÍSÉRLETEK</a:t>
            </a:r>
            <a:endParaRPr lang="hu-HU" sz="2000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3635896" y="5720108"/>
            <a:ext cx="4385270" cy="400110"/>
          </a:xfrm>
          <a:prstGeom prst="rect">
            <a:avLst/>
          </a:prstGeom>
          <a:gradFill>
            <a:gsLst>
              <a:gs pos="25400">
                <a:srgbClr val="E0C978"/>
              </a:gs>
              <a:gs pos="0">
                <a:srgbClr val="FFC000"/>
              </a:gs>
              <a:gs pos="1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ALAPKUTATÁSOK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670239214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Randomizált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klinikai</a:t>
            </a:r>
            <a:r>
              <a:rPr lang="en-US" dirty="0">
                <a:solidFill>
                  <a:schemeClr val="tx1"/>
                </a:solidFill>
              </a:rPr>
              <a:t> vizsgálat</a:t>
            </a:r>
          </a:p>
        </p:txBody>
      </p:sp>
      <p:sp>
        <p:nvSpPr>
          <p:cNvPr id="158723" name="Oval 3"/>
          <p:cNvSpPr>
            <a:spLocks noChangeArrowheads="1"/>
          </p:cNvSpPr>
          <p:nvPr/>
        </p:nvSpPr>
        <p:spPr bwMode="auto">
          <a:xfrm>
            <a:off x="838200" y="1676400"/>
            <a:ext cx="1828800" cy="1905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CA">
              <a:latin typeface="Times New Roman" pitchFamily="18" charset="0"/>
            </a:endParaRPr>
          </a:p>
        </p:txBody>
      </p:sp>
      <p:sp>
        <p:nvSpPr>
          <p:cNvPr id="158724" name="Oval 4"/>
          <p:cNvSpPr>
            <a:spLocks noChangeArrowheads="1"/>
          </p:cNvSpPr>
          <p:nvPr/>
        </p:nvSpPr>
        <p:spPr bwMode="auto">
          <a:xfrm>
            <a:off x="1905000" y="2133600"/>
            <a:ext cx="1066800" cy="1066800"/>
          </a:xfrm>
          <a:prstGeom prst="ellipse">
            <a:avLst/>
          </a:prstGeom>
          <a:solidFill>
            <a:schemeClr val="bg2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8725" name="AutoShape 5"/>
          <p:cNvSpPr>
            <a:spLocks noChangeArrowheads="1"/>
          </p:cNvSpPr>
          <p:nvPr/>
        </p:nvSpPr>
        <p:spPr bwMode="auto">
          <a:xfrm>
            <a:off x="3581400" y="2362200"/>
            <a:ext cx="2286000" cy="533400"/>
          </a:xfrm>
          <a:prstGeom prst="rightArrow">
            <a:avLst>
              <a:gd name="adj1" fmla="val 50000"/>
              <a:gd name="adj2" fmla="val 107143"/>
            </a:avLst>
          </a:prstGeom>
          <a:solidFill>
            <a:srgbClr val="AC29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8726" name="Line 6"/>
          <p:cNvSpPr>
            <a:spLocks noChangeShapeType="1"/>
          </p:cNvSpPr>
          <p:nvPr/>
        </p:nvSpPr>
        <p:spPr bwMode="auto">
          <a:xfrm>
            <a:off x="2895600" y="2057400"/>
            <a:ext cx="3505200" cy="158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8727" name="Line 7"/>
          <p:cNvSpPr>
            <a:spLocks noChangeShapeType="1"/>
          </p:cNvSpPr>
          <p:nvPr/>
        </p:nvSpPr>
        <p:spPr bwMode="auto">
          <a:xfrm>
            <a:off x="6477000" y="1752600"/>
            <a:ext cx="1588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8728" name="Line 8"/>
          <p:cNvSpPr>
            <a:spLocks noChangeShapeType="1"/>
          </p:cNvSpPr>
          <p:nvPr/>
        </p:nvSpPr>
        <p:spPr bwMode="auto">
          <a:xfrm>
            <a:off x="6477000" y="1752600"/>
            <a:ext cx="4572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8729" name="Line 9"/>
          <p:cNvSpPr>
            <a:spLocks noChangeShapeType="1"/>
          </p:cNvSpPr>
          <p:nvPr/>
        </p:nvSpPr>
        <p:spPr bwMode="auto">
          <a:xfrm>
            <a:off x="6477000" y="2362200"/>
            <a:ext cx="4572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8730" name="Line 10"/>
          <p:cNvSpPr>
            <a:spLocks noChangeShapeType="1"/>
          </p:cNvSpPr>
          <p:nvPr/>
        </p:nvSpPr>
        <p:spPr bwMode="auto">
          <a:xfrm>
            <a:off x="2895600" y="3276600"/>
            <a:ext cx="3505200" cy="158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8731" name="Line 11"/>
          <p:cNvSpPr>
            <a:spLocks noChangeShapeType="1"/>
          </p:cNvSpPr>
          <p:nvPr/>
        </p:nvSpPr>
        <p:spPr bwMode="auto">
          <a:xfrm>
            <a:off x="6477000" y="2895600"/>
            <a:ext cx="1588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8732" name="Line 12"/>
          <p:cNvSpPr>
            <a:spLocks noChangeShapeType="1"/>
          </p:cNvSpPr>
          <p:nvPr/>
        </p:nvSpPr>
        <p:spPr bwMode="auto">
          <a:xfrm>
            <a:off x="6477000" y="2895600"/>
            <a:ext cx="4572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8733" name="Line 13"/>
          <p:cNvSpPr>
            <a:spLocks noChangeShapeType="1"/>
          </p:cNvSpPr>
          <p:nvPr/>
        </p:nvSpPr>
        <p:spPr bwMode="auto">
          <a:xfrm>
            <a:off x="6477000" y="3581400"/>
            <a:ext cx="4572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58734" name="Text Box 14"/>
          <p:cNvSpPr txBox="1">
            <a:spLocks noChangeArrowheads="1"/>
          </p:cNvSpPr>
          <p:nvPr/>
        </p:nvSpPr>
        <p:spPr bwMode="auto">
          <a:xfrm>
            <a:off x="914400" y="2514600"/>
            <a:ext cx="10438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 dirty="0" smtClean="0">
                <a:latin typeface="Times New Roman" pitchFamily="18" charset="0"/>
              </a:rPr>
              <a:t>gyermek</a:t>
            </a:r>
            <a:endParaRPr lang="en-US" sz="1800" b="1" dirty="0">
              <a:latin typeface="Times New Roman" pitchFamily="18" charset="0"/>
            </a:endParaRPr>
          </a:p>
        </p:txBody>
      </p:sp>
      <p:sp>
        <p:nvSpPr>
          <p:cNvPr id="158735" name="Text Box 15"/>
          <p:cNvSpPr txBox="1">
            <a:spLocks noChangeArrowheads="1"/>
          </p:cNvSpPr>
          <p:nvPr/>
        </p:nvSpPr>
        <p:spPr bwMode="auto">
          <a:xfrm>
            <a:off x="2057400" y="2514600"/>
            <a:ext cx="971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Times New Roman" pitchFamily="18" charset="0"/>
              </a:rPr>
              <a:t>MINTA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158736" name="Text Box 16"/>
          <p:cNvSpPr txBox="1">
            <a:spLocks noChangeArrowheads="1"/>
          </p:cNvSpPr>
          <p:nvPr/>
        </p:nvSpPr>
        <p:spPr bwMode="auto">
          <a:xfrm>
            <a:off x="2971800" y="1143000"/>
            <a:ext cx="221615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000" b="1" dirty="0" smtClean="0">
                <a:latin typeface="Arial" pitchFamily="34" charset="0"/>
              </a:rPr>
              <a:t>Új intervenció</a:t>
            </a:r>
            <a:endParaRPr lang="en-US" sz="2000" b="1" dirty="0">
              <a:latin typeface="Arial" pitchFamily="34" charset="0"/>
            </a:endParaRPr>
          </a:p>
          <a:p>
            <a:r>
              <a:rPr lang="en-US" sz="1800" b="1" dirty="0">
                <a:latin typeface="Arial" pitchFamily="34" charset="0"/>
              </a:rPr>
              <a:t>(random </a:t>
            </a:r>
            <a:r>
              <a:rPr lang="en-US" sz="1800" b="1" dirty="0" err="1">
                <a:latin typeface="Arial" pitchFamily="34" charset="0"/>
              </a:rPr>
              <a:t>allokáció</a:t>
            </a:r>
            <a:r>
              <a:rPr lang="en-US" sz="1800" b="1" dirty="0">
                <a:latin typeface="Arial" pitchFamily="34" charset="0"/>
              </a:rPr>
              <a:t>)</a:t>
            </a:r>
            <a:endParaRPr lang="en-US" sz="2000" b="1" dirty="0">
              <a:latin typeface="Arial" pitchFamily="34" charset="0"/>
            </a:endParaRPr>
          </a:p>
        </p:txBody>
      </p:sp>
      <p:sp>
        <p:nvSpPr>
          <p:cNvPr id="158737" name="Text Box 17"/>
          <p:cNvSpPr txBox="1">
            <a:spLocks noChangeArrowheads="1"/>
          </p:cNvSpPr>
          <p:nvPr/>
        </p:nvSpPr>
        <p:spPr bwMode="auto">
          <a:xfrm>
            <a:off x="3048000" y="1778000"/>
            <a:ext cx="654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igen</a:t>
            </a:r>
            <a:endParaRPr lang="en-US" sz="2000" b="1">
              <a:latin typeface="Arial" pitchFamily="34" charset="0"/>
            </a:endParaRPr>
          </a:p>
        </p:txBody>
      </p:sp>
      <p:sp>
        <p:nvSpPr>
          <p:cNvPr id="158738" name="Text Box 18"/>
          <p:cNvSpPr txBox="1">
            <a:spLocks noChangeArrowheads="1"/>
          </p:cNvSpPr>
          <p:nvPr/>
        </p:nvSpPr>
        <p:spPr bwMode="auto">
          <a:xfrm>
            <a:off x="3048000" y="2997200"/>
            <a:ext cx="2076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nem</a:t>
            </a:r>
            <a:endParaRPr lang="en-US" sz="2000" b="1">
              <a:latin typeface="Arial" pitchFamily="34" charset="0"/>
            </a:endParaRPr>
          </a:p>
          <a:p>
            <a:r>
              <a:rPr lang="en-US" sz="1800" b="1">
                <a:latin typeface="Arial" pitchFamily="34" charset="0"/>
              </a:rPr>
              <a:t>(kontroll csoport)</a:t>
            </a:r>
            <a:endParaRPr lang="en-US" sz="2000" b="1">
              <a:latin typeface="Arial" pitchFamily="34" charset="0"/>
            </a:endParaRPr>
          </a:p>
        </p:txBody>
      </p:sp>
      <p:sp>
        <p:nvSpPr>
          <p:cNvPr id="158739" name="Text Box 19"/>
          <p:cNvSpPr txBox="1">
            <a:spLocks noChangeArrowheads="1"/>
          </p:cNvSpPr>
          <p:nvPr/>
        </p:nvSpPr>
        <p:spPr bwMode="auto">
          <a:xfrm>
            <a:off x="6934200" y="1549400"/>
            <a:ext cx="6635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igen</a:t>
            </a:r>
            <a:endParaRPr lang="en-US" sz="2000" b="1">
              <a:latin typeface="Arial" pitchFamily="34" charset="0"/>
            </a:endParaRPr>
          </a:p>
        </p:txBody>
      </p:sp>
      <p:sp>
        <p:nvSpPr>
          <p:cNvPr id="158740" name="Text Box 20"/>
          <p:cNvSpPr txBox="1">
            <a:spLocks noChangeArrowheads="1"/>
          </p:cNvSpPr>
          <p:nvPr/>
        </p:nvSpPr>
        <p:spPr bwMode="auto">
          <a:xfrm>
            <a:off x="6934200" y="2692400"/>
            <a:ext cx="6635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igen</a:t>
            </a:r>
          </a:p>
        </p:txBody>
      </p:sp>
      <p:sp>
        <p:nvSpPr>
          <p:cNvPr id="158741" name="Text Box 21"/>
          <p:cNvSpPr txBox="1">
            <a:spLocks noChangeArrowheads="1"/>
          </p:cNvSpPr>
          <p:nvPr/>
        </p:nvSpPr>
        <p:spPr bwMode="auto">
          <a:xfrm>
            <a:off x="6934200" y="3378200"/>
            <a:ext cx="6635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nem</a:t>
            </a:r>
          </a:p>
        </p:txBody>
      </p:sp>
      <p:sp>
        <p:nvSpPr>
          <p:cNvPr id="158742" name="Text Box 22"/>
          <p:cNvSpPr txBox="1">
            <a:spLocks noChangeArrowheads="1"/>
          </p:cNvSpPr>
          <p:nvPr/>
        </p:nvSpPr>
        <p:spPr bwMode="auto">
          <a:xfrm>
            <a:off x="6934200" y="2159000"/>
            <a:ext cx="6635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nem</a:t>
            </a:r>
          </a:p>
        </p:txBody>
      </p:sp>
      <p:sp>
        <p:nvSpPr>
          <p:cNvPr id="158743" name="Text Box 23"/>
          <p:cNvSpPr txBox="1">
            <a:spLocks noChangeArrowheads="1"/>
          </p:cNvSpPr>
          <p:nvPr/>
        </p:nvSpPr>
        <p:spPr bwMode="auto">
          <a:xfrm>
            <a:off x="6172200" y="1168400"/>
            <a:ext cx="27751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 dirty="0" smtClean="0">
                <a:latin typeface="Arial" pitchFamily="34" charset="0"/>
              </a:rPr>
              <a:t>Javult-e a fejlesztésre</a:t>
            </a:r>
            <a:r>
              <a:rPr lang="en-US" sz="1800" b="1" dirty="0" smtClean="0">
                <a:latin typeface="Arial" pitchFamily="34" charset="0"/>
              </a:rPr>
              <a:t> </a:t>
            </a:r>
            <a:r>
              <a:rPr lang="en-US" sz="1800" b="1" dirty="0">
                <a:latin typeface="Arial" pitchFamily="34" charset="0"/>
              </a:rPr>
              <a:t>?</a:t>
            </a:r>
          </a:p>
        </p:txBody>
      </p:sp>
      <p:sp>
        <p:nvSpPr>
          <p:cNvPr id="158744" name="Text Box 24"/>
          <p:cNvSpPr txBox="1">
            <a:spLocks noChangeArrowheads="1"/>
          </p:cNvSpPr>
          <p:nvPr/>
        </p:nvSpPr>
        <p:spPr bwMode="auto">
          <a:xfrm>
            <a:off x="4038600" y="243840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Times New Roman" pitchFamily="18" charset="0"/>
              </a:rPr>
              <a:t>követés</a:t>
            </a:r>
            <a:endParaRPr lang="en-US" sz="1800">
              <a:latin typeface="Times New Roman" pitchFamily="18" charset="0"/>
            </a:endParaRPr>
          </a:p>
        </p:txBody>
      </p:sp>
      <p:graphicFrame>
        <p:nvGraphicFramePr>
          <p:cNvPr id="158745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3870259"/>
              </p:ext>
            </p:extLst>
          </p:nvPr>
        </p:nvGraphicFramePr>
        <p:xfrm>
          <a:off x="1985963" y="4114800"/>
          <a:ext cx="4629150" cy="224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Document" r:id="rId3" imgW="5610105" imgH="2726560" progId="Word.Document.8">
                  <p:embed/>
                </p:oleObj>
              </mc:Choice>
              <mc:Fallback>
                <p:oleObj name="Document" r:id="rId3" imgW="5610105" imgH="2726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5963" y="4114800"/>
                        <a:ext cx="4629150" cy="224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46" name="AutoShape 26"/>
          <p:cNvSpPr>
            <a:spLocks noChangeArrowheads="1"/>
          </p:cNvSpPr>
          <p:nvPr/>
        </p:nvSpPr>
        <p:spPr bwMode="auto">
          <a:xfrm>
            <a:off x="3962400" y="5029200"/>
            <a:ext cx="1295400" cy="6858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AC29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547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4000"/>
              <a:t>Randomziált vizsgálatok legfontosabb tulajdonságai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idx="1"/>
          </p:nvPr>
        </p:nvSpPr>
        <p:spPr>
          <a:xfrm>
            <a:off x="2411413" y="1916113"/>
            <a:ext cx="4102100" cy="4114800"/>
          </a:xfrm>
        </p:spPr>
        <p:txBody>
          <a:bodyPr/>
          <a:lstStyle/>
          <a:p>
            <a:r>
              <a:rPr lang="hu-HU" sz="2800" dirty="0" err="1"/>
              <a:t>Prospektív</a:t>
            </a:r>
            <a:endParaRPr lang="hu-HU" sz="2800" dirty="0"/>
          </a:p>
          <a:p>
            <a:r>
              <a:rPr lang="hu-HU" sz="2800" dirty="0" err="1"/>
              <a:t>Blinding</a:t>
            </a:r>
            <a:endParaRPr lang="hu-HU" sz="2800" dirty="0"/>
          </a:p>
          <a:p>
            <a:r>
              <a:rPr lang="hu-HU" sz="2800" dirty="0"/>
              <a:t>Experimentális</a:t>
            </a:r>
          </a:p>
          <a:p>
            <a:r>
              <a:rPr lang="hu-HU" sz="2800" dirty="0"/>
              <a:t>Esetszám</a:t>
            </a:r>
          </a:p>
          <a:p>
            <a:r>
              <a:rPr lang="hu-HU" sz="2800" dirty="0"/>
              <a:t>Kontroll csoport</a:t>
            </a:r>
          </a:p>
          <a:p>
            <a:r>
              <a:rPr lang="hu-HU" sz="2800" dirty="0"/>
              <a:t>Követés</a:t>
            </a:r>
          </a:p>
          <a:p>
            <a:pPr marL="0" indent="0">
              <a:buNone/>
            </a:pPr>
            <a:endParaRPr lang="hu-HU" sz="2800" dirty="0"/>
          </a:p>
          <a:p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38678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200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200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200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err="1"/>
              <a:t>Randomizált</a:t>
            </a:r>
            <a:r>
              <a:rPr lang="en-US" dirty="0"/>
              <a:t> </a:t>
            </a:r>
            <a:r>
              <a:rPr lang="en-US" dirty="0" err="1"/>
              <a:t>klinikai</a:t>
            </a:r>
            <a:r>
              <a:rPr lang="en-US" dirty="0"/>
              <a:t> vizsgálat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143000"/>
            <a:ext cx="8382000" cy="5334000"/>
          </a:xfrm>
        </p:spPr>
        <p:txBody>
          <a:bodyPr/>
          <a:lstStyle/>
          <a:p>
            <a:r>
              <a:rPr lang="en-US" sz="2600" dirty="0" err="1"/>
              <a:t>előny</a:t>
            </a:r>
            <a:endParaRPr lang="en-US" sz="2600" dirty="0"/>
          </a:p>
          <a:p>
            <a:pPr lvl="1"/>
            <a:r>
              <a:rPr lang="hu-HU" sz="2400" dirty="0"/>
              <a:t>A potenciális zavaró tényezők valószínűleg egyenletes eloszlása</a:t>
            </a:r>
          </a:p>
          <a:p>
            <a:pPr lvl="1"/>
            <a:r>
              <a:rPr lang="hu-HU" sz="2400" dirty="0"/>
              <a:t>A „</a:t>
            </a:r>
            <a:r>
              <a:rPr lang="hu-HU" sz="2400" dirty="0" err="1"/>
              <a:t>blinding</a:t>
            </a:r>
            <a:r>
              <a:rPr lang="hu-HU" sz="2400" dirty="0"/>
              <a:t>” leginkább megvalósítható</a:t>
            </a:r>
          </a:p>
          <a:p>
            <a:pPr lvl="1"/>
            <a:r>
              <a:rPr lang="hu-HU" sz="2400" dirty="0"/>
              <a:t>A </a:t>
            </a:r>
            <a:r>
              <a:rPr lang="hu-HU" sz="2400" dirty="0" err="1"/>
              <a:t>randomizáció</a:t>
            </a:r>
            <a:r>
              <a:rPr lang="hu-HU" sz="2400" dirty="0"/>
              <a:t> elősegíti a statisztikai összehasonlítást</a:t>
            </a:r>
            <a:endParaRPr lang="en-US" sz="2400" dirty="0"/>
          </a:p>
          <a:p>
            <a:pPr lvl="1"/>
            <a:r>
              <a:rPr lang="en-US" sz="2400" dirty="0" err="1"/>
              <a:t>másodlagos</a:t>
            </a:r>
            <a:r>
              <a:rPr lang="en-US" sz="2400" dirty="0"/>
              <a:t> </a:t>
            </a:r>
            <a:r>
              <a:rPr lang="en-US" sz="2400" dirty="0" err="1"/>
              <a:t>analízisek</a:t>
            </a:r>
            <a:r>
              <a:rPr lang="en-US" sz="2400" dirty="0"/>
              <a:t> </a:t>
            </a:r>
            <a:r>
              <a:rPr lang="en-US" sz="2400" dirty="0" err="1"/>
              <a:t>lehetősége</a:t>
            </a:r>
            <a:endParaRPr lang="hu-HU" sz="2400" dirty="0"/>
          </a:p>
          <a:p>
            <a:pPr lvl="1">
              <a:buFontTx/>
              <a:buNone/>
            </a:pPr>
            <a:endParaRPr lang="en-US" sz="2400" dirty="0"/>
          </a:p>
          <a:p>
            <a:r>
              <a:rPr lang="en-US" sz="2600" dirty="0" err="1"/>
              <a:t>hátrány</a:t>
            </a:r>
            <a:endParaRPr lang="en-US" sz="2600" dirty="0"/>
          </a:p>
          <a:p>
            <a:pPr lvl="1"/>
            <a:r>
              <a:rPr lang="hu-HU" sz="2400" dirty="0"/>
              <a:t>Bizonyos esetekben etikai problémák</a:t>
            </a:r>
          </a:p>
          <a:p>
            <a:pPr lvl="1"/>
            <a:r>
              <a:rPr lang="en-US" sz="2400" dirty="0" err="1"/>
              <a:t>drága</a:t>
            </a:r>
            <a:r>
              <a:rPr lang="en-US" sz="2400" dirty="0"/>
              <a:t>, </a:t>
            </a:r>
            <a:r>
              <a:rPr lang="en-US" sz="2400" dirty="0" err="1"/>
              <a:t>bonyolult</a:t>
            </a:r>
            <a:r>
              <a:rPr lang="en-US" sz="2400" dirty="0"/>
              <a:t> </a:t>
            </a:r>
            <a:r>
              <a:rPr lang="en-US" sz="2400" dirty="0" err="1"/>
              <a:t>kivitelezés</a:t>
            </a:r>
            <a:endParaRPr lang="en-US" sz="2400" dirty="0"/>
          </a:p>
          <a:p>
            <a:pPr marL="457200" lvl="1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725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0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0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60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r>
              <a:rPr lang="en-US" dirty="0" err="1" smtClean="0"/>
              <a:t>Kohor</a:t>
            </a:r>
            <a:r>
              <a:rPr lang="hu-HU" dirty="0" err="1" smtClean="0"/>
              <a:t>sz</a:t>
            </a:r>
            <a:r>
              <a:rPr lang="en-US" dirty="0" smtClean="0"/>
              <a:t> </a:t>
            </a:r>
            <a:r>
              <a:rPr lang="en-US" dirty="0"/>
              <a:t>vizsgálat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295400"/>
            <a:ext cx="8229600" cy="4953000"/>
          </a:xfrm>
        </p:spPr>
        <p:txBody>
          <a:bodyPr>
            <a:normAutofit/>
          </a:bodyPr>
          <a:lstStyle/>
          <a:p>
            <a:r>
              <a:rPr lang="en-US" sz="2800" dirty="0" err="1"/>
              <a:t>Valamely</a:t>
            </a:r>
            <a:r>
              <a:rPr lang="en-US" sz="2800" dirty="0"/>
              <a:t> </a:t>
            </a:r>
            <a:r>
              <a:rPr lang="en-US" sz="2800" dirty="0" err="1"/>
              <a:t>feltételezett</a:t>
            </a:r>
            <a:r>
              <a:rPr lang="en-US" sz="2800" dirty="0"/>
              <a:t> ok (pl. </a:t>
            </a:r>
            <a:r>
              <a:rPr lang="en-US" sz="2800" dirty="0" err="1"/>
              <a:t>rizikófaktor</a:t>
            </a:r>
            <a:r>
              <a:rPr lang="en-US" sz="2800" dirty="0"/>
              <a:t>) </a:t>
            </a:r>
            <a:r>
              <a:rPr lang="en-US" sz="2800" dirty="0" err="1"/>
              <a:t>hatásának</a:t>
            </a:r>
            <a:r>
              <a:rPr lang="en-US" sz="2800" dirty="0"/>
              <a:t> </a:t>
            </a:r>
            <a:r>
              <a:rPr lang="en-US" sz="2800" dirty="0" err="1"/>
              <a:t>kitett</a:t>
            </a:r>
            <a:r>
              <a:rPr lang="en-US" sz="2800" dirty="0"/>
              <a:t> </a:t>
            </a:r>
            <a:r>
              <a:rPr lang="en-US" sz="2800" dirty="0" err="1"/>
              <a:t>egyének</a:t>
            </a:r>
            <a:r>
              <a:rPr lang="en-US" sz="2800" dirty="0"/>
              <a:t>, </a:t>
            </a:r>
            <a:r>
              <a:rPr lang="en-US" sz="2800" dirty="0" err="1"/>
              <a:t>valamint</a:t>
            </a:r>
            <a:r>
              <a:rPr lang="en-US" sz="2800" dirty="0"/>
              <a:t> </a:t>
            </a:r>
            <a:r>
              <a:rPr lang="en-US" sz="2800" dirty="0" err="1"/>
              <a:t>kontrollok</a:t>
            </a:r>
            <a:r>
              <a:rPr lang="en-US" sz="2800" dirty="0"/>
              <a:t> </a:t>
            </a:r>
            <a:r>
              <a:rPr lang="en-US" sz="2800" dirty="0" err="1"/>
              <a:t>utánkövetése</a:t>
            </a:r>
            <a:r>
              <a:rPr lang="en-US" sz="2800" dirty="0"/>
              <a:t> </a:t>
            </a:r>
            <a:r>
              <a:rPr lang="en-US" sz="2800" dirty="0" err="1"/>
              <a:t>és</a:t>
            </a:r>
            <a:r>
              <a:rPr lang="en-US" sz="2800" dirty="0"/>
              <a:t> a </a:t>
            </a:r>
            <a:r>
              <a:rPr lang="en-US" sz="2800" dirty="0" err="1"/>
              <a:t>kimenetel</a:t>
            </a:r>
            <a:r>
              <a:rPr lang="en-US" sz="2800" dirty="0"/>
              <a:t> (pl. </a:t>
            </a:r>
            <a:r>
              <a:rPr lang="hu-HU" sz="2800" dirty="0" smtClean="0"/>
              <a:t>zavar </a:t>
            </a:r>
            <a:r>
              <a:rPr lang="en-US" sz="2800" dirty="0" err="1" smtClean="0"/>
              <a:t>kialakulása</a:t>
            </a:r>
            <a:r>
              <a:rPr lang="en-US" sz="2800" dirty="0"/>
              <a:t>) </a:t>
            </a:r>
            <a:r>
              <a:rPr lang="en-US" sz="2800" dirty="0" err="1"/>
              <a:t>összehasonlítása</a:t>
            </a:r>
            <a:r>
              <a:rPr lang="en-US" sz="2800" dirty="0"/>
              <a:t> a </a:t>
            </a:r>
            <a:r>
              <a:rPr lang="en-US" sz="2800" dirty="0" err="1"/>
              <a:t>két</a:t>
            </a:r>
            <a:r>
              <a:rPr lang="en-US" sz="2800" dirty="0"/>
              <a:t> </a:t>
            </a:r>
            <a:r>
              <a:rPr lang="en-US" sz="2800" dirty="0" err="1"/>
              <a:t>csoport</a:t>
            </a:r>
            <a:r>
              <a:rPr lang="en-US" sz="2800" dirty="0"/>
              <a:t> </a:t>
            </a:r>
            <a:r>
              <a:rPr lang="en-US" sz="2800" dirty="0" err="1" smtClean="0"/>
              <a:t>között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a </a:t>
            </a:r>
            <a:r>
              <a:rPr lang="en-US" sz="2800" dirty="0" err="1"/>
              <a:t>két</a:t>
            </a:r>
            <a:r>
              <a:rPr lang="en-US" sz="2800" dirty="0"/>
              <a:t> </a:t>
            </a:r>
            <a:r>
              <a:rPr lang="en-US" sz="2800" dirty="0" err="1"/>
              <a:t>csoport</a:t>
            </a:r>
            <a:r>
              <a:rPr lang="en-US" sz="2800" dirty="0"/>
              <a:t> </a:t>
            </a:r>
            <a:r>
              <a:rPr lang="en-US" sz="2800" dirty="0" err="1"/>
              <a:t>lehetőleg</a:t>
            </a:r>
            <a:r>
              <a:rPr lang="en-US" sz="2800" dirty="0"/>
              <a:t> </a:t>
            </a:r>
            <a:r>
              <a:rPr lang="en-US" sz="2800" dirty="0" err="1"/>
              <a:t>minél</a:t>
            </a:r>
            <a:r>
              <a:rPr lang="en-US" sz="2800" dirty="0"/>
              <a:t> </a:t>
            </a:r>
            <a:r>
              <a:rPr lang="en-US" sz="2800" dirty="0" err="1"/>
              <a:t>inkább</a:t>
            </a:r>
            <a:r>
              <a:rPr lang="en-US" sz="2800" dirty="0"/>
              <a:t> </a:t>
            </a:r>
            <a:r>
              <a:rPr lang="en-US" sz="2800" dirty="0" err="1"/>
              <a:t>hasonlítson</a:t>
            </a:r>
            <a:r>
              <a:rPr lang="en-US" sz="2800" dirty="0"/>
              <a:t> </a:t>
            </a:r>
            <a:r>
              <a:rPr lang="en-US" sz="2800" dirty="0" err="1" smtClean="0"/>
              <a:t>egymásra</a:t>
            </a:r>
            <a:endParaRPr lang="hu-HU" sz="2800" dirty="0" smtClean="0"/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 err="1"/>
              <a:t>kezdetben</a:t>
            </a:r>
            <a:r>
              <a:rPr lang="en-US" sz="2800" dirty="0"/>
              <a:t> </a:t>
            </a:r>
            <a:r>
              <a:rPr lang="en-US" sz="2800" dirty="0" err="1"/>
              <a:t>senki</a:t>
            </a:r>
            <a:r>
              <a:rPr lang="en-US" sz="2800" dirty="0"/>
              <a:t> </a:t>
            </a:r>
            <a:r>
              <a:rPr lang="en-US" sz="2800" dirty="0" err="1"/>
              <a:t>sem</a:t>
            </a:r>
            <a:r>
              <a:rPr lang="en-US" sz="2800" dirty="0"/>
              <a:t> </a:t>
            </a:r>
            <a:r>
              <a:rPr lang="hu-HU" sz="2800" dirty="0" smtClean="0"/>
              <a:t>rendelkezik adott problémával</a:t>
            </a:r>
            <a:endParaRPr lang="en-US" sz="2800" dirty="0"/>
          </a:p>
          <a:p>
            <a:pPr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124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Kohor</a:t>
            </a:r>
            <a:r>
              <a:rPr lang="hu-HU" dirty="0" err="1" smtClean="0">
                <a:solidFill>
                  <a:schemeClr val="tx1"/>
                </a:solidFill>
              </a:rPr>
              <a:t>sz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vizsgálatok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2819" name="Oval 3"/>
          <p:cNvSpPr>
            <a:spLocks noChangeArrowheads="1"/>
          </p:cNvSpPr>
          <p:nvPr/>
        </p:nvSpPr>
        <p:spPr bwMode="auto">
          <a:xfrm>
            <a:off x="838200" y="1676400"/>
            <a:ext cx="1828800" cy="1905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CA">
              <a:latin typeface="Times New Roman" pitchFamily="18" charset="0"/>
            </a:endParaRPr>
          </a:p>
        </p:txBody>
      </p:sp>
      <p:sp>
        <p:nvSpPr>
          <p:cNvPr id="162820" name="Oval 4"/>
          <p:cNvSpPr>
            <a:spLocks noChangeArrowheads="1"/>
          </p:cNvSpPr>
          <p:nvPr/>
        </p:nvSpPr>
        <p:spPr bwMode="auto">
          <a:xfrm>
            <a:off x="1905000" y="2133600"/>
            <a:ext cx="1066800" cy="1066800"/>
          </a:xfrm>
          <a:prstGeom prst="ellipse">
            <a:avLst/>
          </a:prstGeom>
          <a:solidFill>
            <a:schemeClr val="bg2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2821" name="AutoShape 5"/>
          <p:cNvSpPr>
            <a:spLocks noChangeArrowheads="1"/>
          </p:cNvSpPr>
          <p:nvPr/>
        </p:nvSpPr>
        <p:spPr bwMode="auto">
          <a:xfrm>
            <a:off x="3581400" y="2362200"/>
            <a:ext cx="2286000" cy="533400"/>
          </a:xfrm>
          <a:prstGeom prst="rightArrow">
            <a:avLst>
              <a:gd name="adj1" fmla="val 50000"/>
              <a:gd name="adj2" fmla="val 107143"/>
            </a:avLst>
          </a:prstGeom>
          <a:solidFill>
            <a:srgbClr val="AC29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2822" name="Line 6"/>
          <p:cNvSpPr>
            <a:spLocks noChangeShapeType="1"/>
          </p:cNvSpPr>
          <p:nvPr/>
        </p:nvSpPr>
        <p:spPr bwMode="auto">
          <a:xfrm>
            <a:off x="2895600" y="2057400"/>
            <a:ext cx="3505200" cy="158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2823" name="Line 7"/>
          <p:cNvSpPr>
            <a:spLocks noChangeShapeType="1"/>
          </p:cNvSpPr>
          <p:nvPr/>
        </p:nvSpPr>
        <p:spPr bwMode="auto">
          <a:xfrm>
            <a:off x="6477000" y="1752600"/>
            <a:ext cx="1588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2824" name="Line 8"/>
          <p:cNvSpPr>
            <a:spLocks noChangeShapeType="1"/>
          </p:cNvSpPr>
          <p:nvPr/>
        </p:nvSpPr>
        <p:spPr bwMode="auto">
          <a:xfrm>
            <a:off x="6477000" y="1752600"/>
            <a:ext cx="4572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2825" name="Line 9"/>
          <p:cNvSpPr>
            <a:spLocks noChangeShapeType="1"/>
          </p:cNvSpPr>
          <p:nvPr/>
        </p:nvSpPr>
        <p:spPr bwMode="auto">
          <a:xfrm>
            <a:off x="6477000" y="2362200"/>
            <a:ext cx="4572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2826" name="Line 10"/>
          <p:cNvSpPr>
            <a:spLocks noChangeShapeType="1"/>
          </p:cNvSpPr>
          <p:nvPr/>
        </p:nvSpPr>
        <p:spPr bwMode="auto">
          <a:xfrm>
            <a:off x="2895600" y="3276600"/>
            <a:ext cx="3505200" cy="158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2827" name="Line 11"/>
          <p:cNvSpPr>
            <a:spLocks noChangeShapeType="1"/>
          </p:cNvSpPr>
          <p:nvPr/>
        </p:nvSpPr>
        <p:spPr bwMode="auto">
          <a:xfrm>
            <a:off x="6477000" y="2895600"/>
            <a:ext cx="1588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2828" name="Line 12"/>
          <p:cNvSpPr>
            <a:spLocks noChangeShapeType="1"/>
          </p:cNvSpPr>
          <p:nvPr/>
        </p:nvSpPr>
        <p:spPr bwMode="auto">
          <a:xfrm>
            <a:off x="6477000" y="2895600"/>
            <a:ext cx="4572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2829" name="Line 13"/>
          <p:cNvSpPr>
            <a:spLocks noChangeShapeType="1"/>
          </p:cNvSpPr>
          <p:nvPr/>
        </p:nvSpPr>
        <p:spPr bwMode="auto">
          <a:xfrm>
            <a:off x="6477000" y="3581400"/>
            <a:ext cx="4572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2830" name="Text Box 14"/>
          <p:cNvSpPr txBox="1">
            <a:spLocks noChangeArrowheads="1"/>
          </p:cNvSpPr>
          <p:nvPr/>
        </p:nvSpPr>
        <p:spPr bwMode="auto">
          <a:xfrm>
            <a:off x="685800" y="2362200"/>
            <a:ext cx="13067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b="1" dirty="0" smtClean="0">
                <a:latin typeface="Times New Roman" pitchFamily="18" charset="0"/>
              </a:rPr>
              <a:t>Nincs tünet</a:t>
            </a:r>
            <a:endParaRPr lang="en-US" sz="1800" b="1" dirty="0">
              <a:latin typeface="Times New Roman" pitchFamily="18" charset="0"/>
            </a:endParaRPr>
          </a:p>
        </p:txBody>
      </p:sp>
      <p:sp>
        <p:nvSpPr>
          <p:cNvPr id="162831" name="Text Box 15"/>
          <p:cNvSpPr txBox="1">
            <a:spLocks noChangeArrowheads="1"/>
          </p:cNvSpPr>
          <p:nvPr/>
        </p:nvSpPr>
        <p:spPr bwMode="auto">
          <a:xfrm>
            <a:off x="2057400" y="2514600"/>
            <a:ext cx="971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Times New Roman" pitchFamily="18" charset="0"/>
              </a:rPr>
              <a:t>MINTA</a:t>
            </a:r>
            <a:endParaRPr lang="en-US" sz="2000" b="1">
              <a:latin typeface="Times New Roman" pitchFamily="18" charset="0"/>
            </a:endParaRPr>
          </a:p>
        </p:txBody>
      </p:sp>
      <p:sp>
        <p:nvSpPr>
          <p:cNvPr id="162832" name="Text Box 16"/>
          <p:cNvSpPr txBox="1">
            <a:spLocks noChangeArrowheads="1"/>
          </p:cNvSpPr>
          <p:nvPr/>
        </p:nvSpPr>
        <p:spPr bwMode="auto">
          <a:xfrm>
            <a:off x="2895600" y="1143000"/>
            <a:ext cx="1550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latin typeface="Arial" pitchFamily="34" charset="0"/>
              </a:rPr>
              <a:t>rizikófaktor</a:t>
            </a:r>
          </a:p>
        </p:txBody>
      </p:sp>
      <p:sp>
        <p:nvSpPr>
          <p:cNvPr id="162833" name="Text Box 17"/>
          <p:cNvSpPr txBox="1">
            <a:spLocks noChangeArrowheads="1"/>
          </p:cNvSpPr>
          <p:nvPr/>
        </p:nvSpPr>
        <p:spPr bwMode="auto">
          <a:xfrm>
            <a:off x="3048000" y="1752600"/>
            <a:ext cx="706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latin typeface="Arial" pitchFamily="34" charset="0"/>
              </a:rPr>
              <a:t>igen</a:t>
            </a:r>
          </a:p>
        </p:txBody>
      </p:sp>
      <p:sp>
        <p:nvSpPr>
          <p:cNvPr id="162834" name="Text Box 18"/>
          <p:cNvSpPr txBox="1">
            <a:spLocks noChangeArrowheads="1"/>
          </p:cNvSpPr>
          <p:nvPr/>
        </p:nvSpPr>
        <p:spPr bwMode="auto">
          <a:xfrm>
            <a:off x="3048000" y="3124200"/>
            <a:ext cx="706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latin typeface="Arial" pitchFamily="34" charset="0"/>
              </a:rPr>
              <a:t>nem</a:t>
            </a:r>
          </a:p>
        </p:txBody>
      </p:sp>
      <p:sp>
        <p:nvSpPr>
          <p:cNvPr id="162835" name="Text Box 19"/>
          <p:cNvSpPr txBox="1">
            <a:spLocks noChangeArrowheads="1"/>
          </p:cNvSpPr>
          <p:nvPr/>
        </p:nvSpPr>
        <p:spPr bwMode="auto">
          <a:xfrm>
            <a:off x="6934200" y="1524000"/>
            <a:ext cx="71596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latin typeface="Arial" pitchFamily="34" charset="0"/>
              </a:rPr>
              <a:t>igen</a:t>
            </a:r>
          </a:p>
        </p:txBody>
      </p:sp>
      <p:sp>
        <p:nvSpPr>
          <p:cNvPr id="162836" name="Text Box 20"/>
          <p:cNvSpPr txBox="1">
            <a:spLocks noChangeArrowheads="1"/>
          </p:cNvSpPr>
          <p:nvPr/>
        </p:nvSpPr>
        <p:spPr bwMode="auto">
          <a:xfrm>
            <a:off x="6934200" y="2667000"/>
            <a:ext cx="71596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latin typeface="Arial" pitchFamily="34" charset="0"/>
              </a:rPr>
              <a:t>igen</a:t>
            </a:r>
          </a:p>
        </p:txBody>
      </p:sp>
      <p:sp>
        <p:nvSpPr>
          <p:cNvPr id="162837" name="Text Box 21"/>
          <p:cNvSpPr txBox="1">
            <a:spLocks noChangeArrowheads="1"/>
          </p:cNvSpPr>
          <p:nvPr/>
        </p:nvSpPr>
        <p:spPr bwMode="auto">
          <a:xfrm>
            <a:off x="6934200" y="3352800"/>
            <a:ext cx="71596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latin typeface="Arial" pitchFamily="34" charset="0"/>
              </a:rPr>
              <a:t>nem</a:t>
            </a:r>
          </a:p>
        </p:txBody>
      </p:sp>
      <p:sp>
        <p:nvSpPr>
          <p:cNvPr id="162838" name="Text Box 22"/>
          <p:cNvSpPr txBox="1">
            <a:spLocks noChangeArrowheads="1"/>
          </p:cNvSpPr>
          <p:nvPr/>
        </p:nvSpPr>
        <p:spPr bwMode="auto">
          <a:xfrm>
            <a:off x="6934200" y="2133600"/>
            <a:ext cx="71596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latin typeface="Arial" pitchFamily="34" charset="0"/>
              </a:rPr>
              <a:t>nem</a:t>
            </a:r>
          </a:p>
        </p:txBody>
      </p:sp>
      <p:sp>
        <p:nvSpPr>
          <p:cNvPr id="162839" name="Text Box 23"/>
          <p:cNvSpPr txBox="1">
            <a:spLocks noChangeArrowheads="1"/>
          </p:cNvSpPr>
          <p:nvPr/>
        </p:nvSpPr>
        <p:spPr bwMode="auto">
          <a:xfrm>
            <a:off x="6872033" y="1040780"/>
            <a:ext cx="8402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hu-HU" sz="2000" b="1" dirty="0" smtClean="0">
                <a:latin typeface="Arial" pitchFamily="34" charset="0"/>
              </a:rPr>
              <a:t>zavar</a:t>
            </a:r>
            <a:endParaRPr lang="en-US" sz="2000" b="1" dirty="0">
              <a:latin typeface="Arial" pitchFamily="34" charset="0"/>
            </a:endParaRPr>
          </a:p>
        </p:txBody>
      </p:sp>
      <p:sp>
        <p:nvSpPr>
          <p:cNvPr id="162840" name="Text Box 24"/>
          <p:cNvSpPr txBox="1">
            <a:spLocks noChangeArrowheads="1"/>
          </p:cNvSpPr>
          <p:nvPr/>
        </p:nvSpPr>
        <p:spPr bwMode="auto">
          <a:xfrm>
            <a:off x="4038600" y="243840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Times New Roman" pitchFamily="18" charset="0"/>
              </a:rPr>
              <a:t>követés</a:t>
            </a:r>
            <a:endParaRPr lang="en-US" sz="1800">
              <a:latin typeface="Times New Roman" pitchFamily="18" charset="0"/>
            </a:endParaRPr>
          </a:p>
        </p:txBody>
      </p:sp>
      <p:graphicFrame>
        <p:nvGraphicFramePr>
          <p:cNvPr id="162841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5881326"/>
              </p:ext>
            </p:extLst>
          </p:nvPr>
        </p:nvGraphicFramePr>
        <p:xfrm>
          <a:off x="1447800" y="4038600"/>
          <a:ext cx="5272088" cy="245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Document" r:id="rId3" imgW="6653477" imgH="3107329" progId="Word.Document.8">
                  <p:embed/>
                </p:oleObj>
              </mc:Choice>
              <mc:Fallback>
                <p:oleObj name="Document" r:id="rId3" imgW="6653477" imgH="310732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038600"/>
                        <a:ext cx="5272088" cy="245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42" name="AutoShape 26"/>
          <p:cNvSpPr>
            <a:spLocks noChangeArrowheads="1"/>
          </p:cNvSpPr>
          <p:nvPr/>
        </p:nvSpPr>
        <p:spPr bwMode="auto">
          <a:xfrm>
            <a:off x="4267200" y="4800600"/>
            <a:ext cx="1371600" cy="7620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AC29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716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r>
              <a:rPr lang="en-US" dirty="0" err="1" smtClean="0"/>
              <a:t>Kohor</a:t>
            </a:r>
            <a:r>
              <a:rPr lang="hu-HU" dirty="0" err="1" smtClean="0"/>
              <a:t>sz</a:t>
            </a:r>
            <a:r>
              <a:rPr lang="en-US" dirty="0" smtClean="0"/>
              <a:t> </a:t>
            </a:r>
            <a:r>
              <a:rPr lang="en-US" dirty="0"/>
              <a:t>vizsgálat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052513"/>
            <a:ext cx="82296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400" dirty="0" err="1"/>
              <a:t>Előny</a:t>
            </a:r>
            <a:endParaRPr lang="hu-HU" sz="3400" dirty="0"/>
          </a:p>
          <a:p>
            <a:pPr lvl="1">
              <a:lnSpc>
                <a:spcPct val="80000"/>
              </a:lnSpc>
            </a:pPr>
            <a:r>
              <a:rPr lang="hu-HU" sz="2400" dirty="0" smtClean="0"/>
              <a:t>etikailag </a:t>
            </a:r>
            <a:r>
              <a:rPr lang="hu-HU" sz="2400" dirty="0"/>
              <a:t>problémamentes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/>
              <a:t>valós</a:t>
            </a:r>
            <a:r>
              <a:rPr lang="en-US" sz="2400" dirty="0" smtClean="0"/>
              <a:t> </a:t>
            </a:r>
            <a:r>
              <a:rPr lang="en-US" sz="2400" dirty="0" err="1"/>
              <a:t>rizikó</a:t>
            </a:r>
            <a:r>
              <a:rPr lang="en-US" sz="2400" dirty="0"/>
              <a:t> </a:t>
            </a:r>
            <a:r>
              <a:rPr lang="en-US" sz="2400" dirty="0" err="1"/>
              <a:t>megállapításának</a:t>
            </a:r>
            <a:r>
              <a:rPr lang="en-US" sz="2400" dirty="0"/>
              <a:t> </a:t>
            </a:r>
            <a:r>
              <a:rPr lang="en-US" sz="2400" dirty="0" err="1"/>
              <a:t>egyetlen</a:t>
            </a:r>
            <a:r>
              <a:rPr lang="en-US" sz="2400" dirty="0"/>
              <a:t> </a:t>
            </a:r>
            <a:r>
              <a:rPr lang="en-US" sz="2400" dirty="0" err="1"/>
              <a:t>lehetősége</a:t>
            </a:r>
            <a:r>
              <a:rPr lang="en-US" sz="2400" dirty="0"/>
              <a:t> </a:t>
            </a:r>
            <a:r>
              <a:rPr lang="hu-HU" sz="2400" dirty="0" smtClean="0"/>
              <a:t>humán esetben</a:t>
            </a:r>
            <a:endParaRPr lang="hu-HU" sz="2400" dirty="0"/>
          </a:p>
          <a:p>
            <a:pPr lvl="1">
              <a:lnSpc>
                <a:spcPct val="80000"/>
              </a:lnSpc>
            </a:pPr>
            <a:r>
              <a:rPr lang="hu-HU" sz="2400" dirty="0" smtClean="0"/>
              <a:t>a beválasztás </a:t>
            </a:r>
            <a:r>
              <a:rPr lang="hu-HU" sz="2400" dirty="0"/>
              <a:t>és a kizárás kritériumai standardizálhatók</a:t>
            </a:r>
            <a:endParaRPr lang="en-US" sz="2400" dirty="0"/>
          </a:p>
          <a:p>
            <a:pPr lvl="1">
              <a:lnSpc>
                <a:spcPct val="80000"/>
              </a:lnSpc>
            </a:pPr>
            <a:r>
              <a:rPr lang="en-US" sz="2400" dirty="0" err="1"/>
              <a:t>számos</a:t>
            </a:r>
            <a:r>
              <a:rPr lang="en-US" sz="2400" dirty="0"/>
              <a:t> </a:t>
            </a:r>
            <a:r>
              <a:rPr lang="en-US" sz="2400" dirty="0" err="1"/>
              <a:t>kimenetelt</a:t>
            </a:r>
            <a:r>
              <a:rPr lang="en-US" sz="2400" dirty="0"/>
              <a:t> </a:t>
            </a:r>
            <a:r>
              <a:rPr lang="en-US" sz="2400" dirty="0" err="1"/>
              <a:t>vizsgálhat</a:t>
            </a:r>
            <a:endParaRPr lang="hu-HU" sz="2400" dirty="0"/>
          </a:p>
          <a:p>
            <a:pPr lvl="1">
              <a:lnSpc>
                <a:spcPct val="80000"/>
              </a:lnSpc>
            </a:pPr>
            <a:r>
              <a:rPr lang="hu-HU" sz="2400" dirty="0" smtClean="0"/>
              <a:t>olcsóbb </a:t>
            </a:r>
            <a:r>
              <a:rPr lang="hu-HU" sz="2400" dirty="0"/>
              <a:t>és egyszerűbb, mint az RCT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hu-HU" sz="2600" dirty="0"/>
              <a:t>H</a:t>
            </a:r>
            <a:r>
              <a:rPr lang="en-US" sz="2600" dirty="0" err="1"/>
              <a:t>átrány</a:t>
            </a:r>
            <a:endParaRPr lang="en-US" sz="2600" dirty="0"/>
          </a:p>
          <a:p>
            <a:pPr lvl="1">
              <a:lnSpc>
                <a:spcPct val="80000"/>
              </a:lnSpc>
            </a:pPr>
            <a:r>
              <a:rPr lang="hu-HU" sz="2400" dirty="0" smtClean="0"/>
              <a:t>az </a:t>
            </a:r>
            <a:r>
              <a:rPr lang="hu-HU" sz="2400" dirty="0"/>
              <a:t>expozíció rejtett együtthatóval kapcsolatos lehet</a:t>
            </a:r>
          </a:p>
          <a:p>
            <a:pPr lvl="1">
              <a:lnSpc>
                <a:spcPct val="80000"/>
              </a:lnSpc>
            </a:pPr>
            <a:r>
              <a:rPr lang="en-US" sz="2400" dirty="0" err="1"/>
              <a:t>drága</a:t>
            </a:r>
            <a:r>
              <a:rPr lang="en-US" sz="2400" dirty="0"/>
              <a:t>, </a:t>
            </a:r>
            <a:r>
              <a:rPr lang="en-US" sz="2400" dirty="0" err="1"/>
              <a:t>hosszú</a:t>
            </a:r>
            <a:r>
              <a:rPr lang="en-US" sz="2400" dirty="0"/>
              <a:t> </a:t>
            </a:r>
            <a:r>
              <a:rPr lang="en-US" sz="2400" dirty="0" err="1"/>
              <a:t>ideig</a:t>
            </a:r>
            <a:r>
              <a:rPr lang="en-US" sz="2400" dirty="0"/>
              <a:t> tart, </a:t>
            </a:r>
            <a:r>
              <a:rPr lang="en-US" sz="2400" dirty="0" err="1"/>
              <a:t>nem</a:t>
            </a:r>
            <a:r>
              <a:rPr lang="en-US" sz="2400" dirty="0"/>
              <a:t> </a:t>
            </a:r>
            <a:r>
              <a:rPr lang="en-US" sz="2400" dirty="0" err="1"/>
              <a:t>hatékony</a:t>
            </a:r>
            <a:endParaRPr lang="hu-HU" sz="2400" dirty="0"/>
          </a:p>
          <a:p>
            <a:pPr lvl="1">
              <a:lnSpc>
                <a:spcPct val="80000"/>
              </a:lnSpc>
            </a:pPr>
            <a:r>
              <a:rPr lang="hu-HU" sz="2400" dirty="0" smtClean="0"/>
              <a:t>ritka </a:t>
            </a:r>
            <a:r>
              <a:rPr lang="hu-HU" sz="2400" dirty="0"/>
              <a:t>vagy hosszú </a:t>
            </a:r>
            <a:r>
              <a:rPr lang="hu-HU" sz="2400" dirty="0" smtClean="0"/>
              <a:t>„lappangási” </a:t>
            </a:r>
            <a:r>
              <a:rPr lang="hu-HU" sz="2400" dirty="0"/>
              <a:t>idejű </a:t>
            </a:r>
            <a:r>
              <a:rPr lang="hu-HU" sz="2400" dirty="0" smtClean="0"/>
              <a:t>fejlődésbeli zavarok </a:t>
            </a:r>
            <a:r>
              <a:rPr lang="hu-HU" sz="2400" dirty="0"/>
              <a:t>esetén nehezen megvalósítható</a:t>
            </a:r>
            <a:endParaRPr lang="en-US" sz="2400" dirty="0"/>
          </a:p>
          <a:p>
            <a:pPr lvl="1">
              <a:lnSpc>
                <a:spcPct val="80000"/>
              </a:lnSpc>
            </a:pPr>
            <a:r>
              <a:rPr lang="en-US" sz="2400" dirty="0" err="1"/>
              <a:t>nem</a:t>
            </a:r>
            <a:r>
              <a:rPr lang="en-US" sz="2400" dirty="0"/>
              <a:t> </a:t>
            </a:r>
            <a:r>
              <a:rPr lang="en-US" sz="2400" dirty="0" err="1"/>
              <a:t>biztos</a:t>
            </a:r>
            <a:r>
              <a:rPr lang="en-US" sz="2400" dirty="0"/>
              <a:t>, </a:t>
            </a:r>
            <a:r>
              <a:rPr lang="en-US" sz="2400" dirty="0" err="1"/>
              <a:t>hogy</a:t>
            </a:r>
            <a:r>
              <a:rPr lang="en-US" sz="2400" dirty="0"/>
              <a:t> a </a:t>
            </a:r>
            <a:r>
              <a:rPr lang="en-US" sz="2400" dirty="0" err="1"/>
              <a:t>csoportok</a:t>
            </a:r>
            <a:r>
              <a:rPr lang="en-US" sz="2400" dirty="0"/>
              <a:t> </a:t>
            </a:r>
            <a:r>
              <a:rPr lang="en-US" sz="2400" dirty="0" err="1"/>
              <a:t>összehasonlíthatóak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208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Eset-kontroll</a:t>
            </a:r>
            <a:r>
              <a:rPr lang="en-US" dirty="0"/>
              <a:t> vizsgálat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 err="1" smtClean="0"/>
              <a:t>Vsz</a:t>
            </a:r>
            <a:r>
              <a:rPr lang="en-US" sz="2800" dirty="0" smtClean="0"/>
              <a:t> </a:t>
            </a:r>
            <a:r>
              <a:rPr lang="en-US" sz="2800" dirty="0" err="1"/>
              <a:t>és</a:t>
            </a:r>
            <a:r>
              <a:rPr lang="en-US" sz="2800" dirty="0"/>
              <a:t> </a:t>
            </a:r>
            <a:r>
              <a:rPr lang="en-US" sz="2800" dirty="0" err="1"/>
              <a:t>kontrollok</a:t>
            </a:r>
            <a:r>
              <a:rPr lang="en-US" sz="2800" dirty="0"/>
              <a:t> </a:t>
            </a:r>
            <a:r>
              <a:rPr lang="en-US" sz="2800" dirty="0" err="1"/>
              <a:t>kiválasztása</a:t>
            </a:r>
            <a:r>
              <a:rPr lang="en-US" sz="2800" dirty="0"/>
              <a:t> </a:t>
            </a:r>
            <a:r>
              <a:rPr lang="en-US" sz="2800" dirty="0" err="1"/>
              <a:t>után</a:t>
            </a:r>
            <a:r>
              <a:rPr lang="en-US" sz="2800" dirty="0"/>
              <a:t> </a:t>
            </a:r>
            <a:r>
              <a:rPr lang="en-US" sz="2800" dirty="0" err="1"/>
              <a:t>korábbi</a:t>
            </a:r>
            <a:r>
              <a:rPr lang="en-US" sz="2800" dirty="0"/>
              <a:t> </a:t>
            </a:r>
            <a:r>
              <a:rPr lang="en-US" sz="2800" dirty="0" err="1"/>
              <a:t>behatás</a:t>
            </a:r>
            <a:r>
              <a:rPr lang="en-US" sz="2800" dirty="0"/>
              <a:t> (</a:t>
            </a:r>
            <a:r>
              <a:rPr lang="en-US" sz="2800" dirty="0" err="1"/>
              <a:t>feltételezett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AC2900"/>
                </a:solidFill>
              </a:rPr>
              <a:t>“ok”</a:t>
            </a:r>
            <a:r>
              <a:rPr lang="en-US" sz="2800" dirty="0"/>
              <a:t> ) </a:t>
            </a:r>
            <a:r>
              <a:rPr lang="en-US" sz="2800" dirty="0" err="1"/>
              <a:t>meglétének</a:t>
            </a:r>
            <a:r>
              <a:rPr lang="en-US" sz="2800" dirty="0"/>
              <a:t> </a:t>
            </a:r>
            <a:r>
              <a:rPr lang="en-US" sz="2800" dirty="0" err="1"/>
              <a:t>vagy</a:t>
            </a:r>
            <a:r>
              <a:rPr lang="en-US" sz="2800" dirty="0"/>
              <a:t> </a:t>
            </a:r>
            <a:r>
              <a:rPr lang="en-US" sz="2800" dirty="0" err="1"/>
              <a:t>hiányának</a:t>
            </a:r>
            <a:r>
              <a:rPr lang="en-US" sz="2800" dirty="0"/>
              <a:t> </a:t>
            </a:r>
            <a:r>
              <a:rPr lang="en-US" sz="2800" dirty="0" err="1"/>
              <a:t>összehasonlítása</a:t>
            </a:r>
            <a:r>
              <a:rPr lang="en-US" sz="2800" dirty="0"/>
              <a:t> a </a:t>
            </a:r>
            <a:r>
              <a:rPr lang="en-US" sz="2800" dirty="0" err="1"/>
              <a:t>két</a:t>
            </a:r>
            <a:r>
              <a:rPr lang="en-US" sz="2800" dirty="0"/>
              <a:t> </a:t>
            </a:r>
            <a:r>
              <a:rPr lang="en-US" sz="2800" dirty="0" err="1"/>
              <a:t>csoport</a:t>
            </a:r>
            <a:r>
              <a:rPr lang="en-US" sz="2800" dirty="0"/>
              <a:t> </a:t>
            </a:r>
            <a:r>
              <a:rPr lang="en-US" sz="2800" dirty="0" err="1"/>
              <a:t>között</a:t>
            </a:r>
            <a:endParaRPr lang="en-US" sz="2800" dirty="0"/>
          </a:p>
          <a:p>
            <a:endParaRPr lang="hu-HU" sz="2800" dirty="0"/>
          </a:p>
          <a:p>
            <a:pPr>
              <a:buFontTx/>
              <a:buNone/>
            </a:pPr>
            <a:endParaRPr lang="en-US" sz="2800" dirty="0"/>
          </a:p>
          <a:p>
            <a:r>
              <a:rPr lang="en-US" sz="2800" dirty="0" err="1"/>
              <a:t>cél</a:t>
            </a:r>
            <a:r>
              <a:rPr lang="en-US" sz="2800" dirty="0"/>
              <a:t> a </a:t>
            </a:r>
            <a:r>
              <a:rPr lang="en-US" sz="2800" dirty="0" err="1"/>
              <a:t>kiválasztásnál</a:t>
            </a:r>
            <a:r>
              <a:rPr lang="en-US" sz="2800" dirty="0"/>
              <a:t>,  </a:t>
            </a:r>
            <a:r>
              <a:rPr lang="en-US" sz="2800" dirty="0" err="1"/>
              <a:t>hogy</a:t>
            </a:r>
            <a:r>
              <a:rPr lang="en-US" sz="2800" dirty="0"/>
              <a:t> a </a:t>
            </a:r>
            <a:r>
              <a:rPr lang="en-US" sz="2800" dirty="0" err="1"/>
              <a:t>két</a:t>
            </a:r>
            <a:r>
              <a:rPr lang="en-US" sz="2800" dirty="0"/>
              <a:t> </a:t>
            </a:r>
            <a:r>
              <a:rPr lang="en-US" sz="2800" dirty="0" err="1"/>
              <a:t>csoport</a:t>
            </a:r>
            <a:r>
              <a:rPr lang="en-US" sz="2800" dirty="0"/>
              <a:t> </a:t>
            </a:r>
            <a:r>
              <a:rPr lang="en-US" sz="2800" dirty="0" err="1"/>
              <a:t>minél</a:t>
            </a:r>
            <a:r>
              <a:rPr lang="en-US" sz="2800" dirty="0"/>
              <a:t> </a:t>
            </a:r>
            <a:r>
              <a:rPr lang="en-US" sz="2800" dirty="0" err="1"/>
              <a:t>inkább</a:t>
            </a:r>
            <a:r>
              <a:rPr lang="en-US" sz="2800" dirty="0"/>
              <a:t> </a:t>
            </a:r>
            <a:r>
              <a:rPr lang="en-US" sz="2800" dirty="0" err="1"/>
              <a:t>hasonlítson</a:t>
            </a:r>
            <a:r>
              <a:rPr lang="en-US" sz="2800" dirty="0"/>
              <a:t> </a:t>
            </a:r>
            <a:r>
              <a:rPr lang="en-US" sz="2800" dirty="0" err="1"/>
              <a:t>egymásra</a:t>
            </a:r>
            <a:r>
              <a:rPr lang="en-US" sz="2800" dirty="0"/>
              <a:t> (</a:t>
            </a:r>
            <a:r>
              <a:rPr lang="en-US" sz="2800" dirty="0" err="1"/>
              <a:t>kivéve</a:t>
            </a:r>
            <a:r>
              <a:rPr lang="en-US" sz="2800" dirty="0"/>
              <a:t> a </a:t>
            </a:r>
            <a:r>
              <a:rPr lang="hu-HU" sz="2800" dirty="0" smtClean="0"/>
              <a:t>vizsgálandó tünetet/zavart</a:t>
            </a:r>
            <a:r>
              <a:rPr lang="en-US" sz="2800" dirty="0" smtClean="0"/>
              <a:t>)</a:t>
            </a:r>
            <a:endParaRPr lang="en-US" sz="2800" dirty="0"/>
          </a:p>
          <a:p>
            <a:endParaRPr lang="en-US" sz="2800" dirty="0"/>
          </a:p>
          <a:p>
            <a:pPr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556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Bizonyíték, evidencia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525963"/>
          </a:xfrm>
        </p:spPr>
        <p:txBody>
          <a:bodyPr>
            <a:normAutofit/>
          </a:bodyPr>
          <a:lstStyle/>
          <a:p>
            <a:r>
              <a:rPr lang="hu-HU" dirty="0" smtClean="0"/>
              <a:t>Evidencia: nyilvánvalóság, bizonyosság, egyértelműség</a:t>
            </a:r>
          </a:p>
          <a:p>
            <a:r>
              <a:rPr lang="hu-HU" dirty="0" err="1" smtClean="0"/>
              <a:t>Medikális</a:t>
            </a:r>
            <a:r>
              <a:rPr lang="hu-HU" dirty="0" smtClean="0"/>
              <a:t> eredet, egzakt tudományok jellemző törekvése</a:t>
            </a:r>
            <a:endParaRPr lang="hu-HU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chemeClr val="accent2"/>
                </a:solidFill>
              </a:rPr>
              <a:t>"</a:t>
            </a:r>
            <a:r>
              <a:rPr lang="en-US" dirty="0">
                <a:solidFill>
                  <a:schemeClr val="accent2"/>
                </a:solidFill>
              </a:rPr>
              <a:t>Kill as Few Patients as Possible" </a:t>
            </a:r>
            <a:r>
              <a:rPr lang="hu-HU" sz="2400" i="1" dirty="0">
                <a:solidFill>
                  <a:schemeClr val="accent2"/>
                </a:solidFill>
              </a:rPr>
              <a:t>(</a:t>
            </a:r>
            <a:r>
              <a:rPr lang="en-US" sz="2400" i="1" dirty="0" smtClean="0">
                <a:solidFill>
                  <a:schemeClr val="accent2"/>
                </a:solidFill>
              </a:rPr>
              <a:t>Oscar London</a:t>
            </a:r>
            <a:r>
              <a:rPr lang="hu-HU" sz="2400" i="1" dirty="0" smtClean="0">
                <a:solidFill>
                  <a:schemeClr val="accent2"/>
                </a:solidFill>
              </a:rPr>
              <a:t>)</a:t>
            </a:r>
          </a:p>
          <a:p>
            <a:r>
              <a:rPr lang="hu-HU" dirty="0" smtClean="0"/>
              <a:t>Gyógypedagógiai tevékenység megbízhatósága</a:t>
            </a:r>
          </a:p>
          <a:p>
            <a:r>
              <a:rPr lang="hu-HU" dirty="0" smtClean="0"/>
              <a:t>Helytelen értelmezés: gyakorlat kontra tudomány</a:t>
            </a:r>
          </a:p>
          <a:p>
            <a:endParaRPr lang="hu-HU" dirty="0">
              <a:solidFill>
                <a:schemeClr val="accent2"/>
              </a:solidFill>
            </a:endParaRPr>
          </a:p>
          <a:p>
            <a:endParaRPr lang="en-US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201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Eset-kontroll</a:t>
            </a:r>
            <a:r>
              <a:rPr lang="en-US" dirty="0">
                <a:solidFill>
                  <a:schemeClr val="tx1"/>
                </a:solidFill>
              </a:rPr>
              <a:t> vizsgálat</a:t>
            </a:r>
          </a:p>
        </p:txBody>
      </p:sp>
      <p:sp>
        <p:nvSpPr>
          <p:cNvPr id="166915" name="Oval 3"/>
          <p:cNvSpPr>
            <a:spLocks noChangeArrowheads="1"/>
          </p:cNvSpPr>
          <p:nvPr/>
        </p:nvSpPr>
        <p:spPr bwMode="auto">
          <a:xfrm>
            <a:off x="5867400" y="1752600"/>
            <a:ext cx="2438400" cy="1905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CA">
              <a:latin typeface="Times New Roman" pitchFamily="18" charset="0"/>
            </a:endParaRPr>
          </a:p>
        </p:txBody>
      </p:sp>
      <p:sp>
        <p:nvSpPr>
          <p:cNvPr id="166916" name="Oval 4"/>
          <p:cNvSpPr>
            <a:spLocks noChangeArrowheads="1"/>
          </p:cNvSpPr>
          <p:nvPr/>
        </p:nvSpPr>
        <p:spPr bwMode="auto">
          <a:xfrm>
            <a:off x="5791200" y="1676400"/>
            <a:ext cx="1066800" cy="1066800"/>
          </a:xfrm>
          <a:prstGeom prst="ellipse">
            <a:avLst/>
          </a:prstGeom>
          <a:solidFill>
            <a:schemeClr val="bg2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6917" name="AutoShape 5"/>
          <p:cNvSpPr>
            <a:spLocks noChangeArrowheads="1"/>
          </p:cNvSpPr>
          <p:nvPr/>
        </p:nvSpPr>
        <p:spPr bwMode="auto">
          <a:xfrm rot="10804659">
            <a:off x="2665413" y="2589213"/>
            <a:ext cx="2743200" cy="533400"/>
          </a:xfrm>
          <a:prstGeom prst="rightArrow">
            <a:avLst>
              <a:gd name="adj1" fmla="val 50000"/>
              <a:gd name="adj2" fmla="val 128571"/>
            </a:avLst>
          </a:prstGeom>
          <a:solidFill>
            <a:srgbClr val="AC29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6918" name="Line 6"/>
          <p:cNvSpPr>
            <a:spLocks noChangeShapeType="1"/>
          </p:cNvSpPr>
          <p:nvPr/>
        </p:nvSpPr>
        <p:spPr bwMode="auto">
          <a:xfrm>
            <a:off x="2438400" y="2209800"/>
            <a:ext cx="33528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6919" name="Line 7"/>
          <p:cNvSpPr>
            <a:spLocks noChangeShapeType="1"/>
          </p:cNvSpPr>
          <p:nvPr/>
        </p:nvSpPr>
        <p:spPr bwMode="auto">
          <a:xfrm>
            <a:off x="2514600" y="3429000"/>
            <a:ext cx="3276600" cy="158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6920" name="Line 8"/>
          <p:cNvSpPr>
            <a:spLocks noChangeShapeType="1"/>
          </p:cNvSpPr>
          <p:nvPr/>
        </p:nvSpPr>
        <p:spPr bwMode="auto">
          <a:xfrm flipH="1">
            <a:off x="2438400" y="3124200"/>
            <a:ext cx="1588" cy="555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6921" name="Line 9"/>
          <p:cNvSpPr>
            <a:spLocks noChangeShapeType="1"/>
          </p:cNvSpPr>
          <p:nvPr/>
        </p:nvSpPr>
        <p:spPr bwMode="auto">
          <a:xfrm flipH="1">
            <a:off x="1752600" y="3657600"/>
            <a:ext cx="6826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6922" name="Text Box 10"/>
          <p:cNvSpPr txBox="1">
            <a:spLocks noChangeArrowheads="1"/>
          </p:cNvSpPr>
          <p:nvPr/>
        </p:nvSpPr>
        <p:spPr bwMode="auto">
          <a:xfrm>
            <a:off x="7162800" y="2514600"/>
            <a:ext cx="113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Times New Roman" pitchFamily="18" charset="0"/>
              </a:rPr>
              <a:t>populáció</a:t>
            </a:r>
          </a:p>
        </p:txBody>
      </p:sp>
      <p:sp>
        <p:nvSpPr>
          <p:cNvPr id="166923" name="Text Box 11"/>
          <p:cNvSpPr txBox="1">
            <a:spLocks noChangeArrowheads="1"/>
          </p:cNvSpPr>
          <p:nvPr/>
        </p:nvSpPr>
        <p:spPr bwMode="auto">
          <a:xfrm>
            <a:off x="6172200" y="1828800"/>
            <a:ext cx="23519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 dirty="0" err="1">
                <a:latin typeface="Times New Roman" pitchFamily="18" charset="0"/>
              </a:rPr>
              <a:t>Minta</a:t>
            </a:r>
            <a:r>
              <a:rPr lang="en-US" sz="1800" b="1" dirty="0">
                <a:latin typeface="Times New Roman" pitchFamily="18" charset="0"/>
              </a:rPr>
              <a:t> </a:t>
            </a:r>
            <a:r>
              <a:rPr lang="en-US" sz="1800" b="1" dirty="0" smtClean="0">
                <a:latin typeface="Times New Roman" pitchFamily="18" charset="0"/>
              </a:rPr>
              <a:t>a</a:t>
            </a:r>
            <a:r>
              <a:rPr lang="hu-HU" sz="1800" b="1" dirty="0" smtClean="0">
                <a:latin typeface="Times New Roman" pitchFamily="18" charset="0"/>
              </a:rPr>
              <a:t>z atipikus </a:t>
            </a:r>
            <a:r>
              <a:rPr lang="hu-HU" sz="1800" b="1" dirty="0" err="1" smtClean="0">
                <a:latin typeface="Times New Roman" pitchFamily="18" charset="0"/>
              </a:rPr>
              <a:t>fejl</a:t>
            </a:r>
            <a:r>
              <a:rPr lang="hu-HU" sz="1800" b="1" dirty="0" smtClean="0">
                <a:latin typeface="Times New Roman" pitchFamily="18" charset="0"/>
              </a:rPr>
              <a:t>.</a:t>
            </a:r>
            <a:endParaRPr lang="en-US" sz="1800" b="1" dirty="0">
              <a:latin typeface="Times New Roman" pitchFamily="18" charset="0"/>
            </a:endParaRPr>
          </a:p>
          <a:p>
            <a:r>
              <a:rPr lang="en-US" sz="1800" b="1" dirty="0" err="1">
                <a:latin typeface="Times New Roman" pitchFamily="18" charset="0"/>
              </a:rPr>
              <a:t>közül</a:t>
            </a:r>
            <a:r>
              <a:rPr lang="en-US" sz="1800" b="1" dirty="0">
                <a:latin typeface="Times New Roman" pitchFamily="18" charset="0"/>
              </a:rPr>
              <a:t> (</a:t>
            </a:r>
            <a:r>
              <a:rPr lang="en-US" sz="1800" b="1" dirty="0" err="1">
                <a:latin typeface="Times New Roman" pitchFamily="18" charset="0"/>
              </a:rPr>
              <a:t>esetek</a:t>
            </a:r>
            <a:r>
              <a:rPr lang="en-US" sz="1800" b="1" dirty="0">
                <a:latin typeface="Times New Roman" pitchFamily="18" charset="0"/>
              </a:rPr>
              <a:t>)</a:t>
            </a:r>
            <a:endParaRPr lang="en-US" sz="2000" b="1" dirty="0">
              <a:latin typeface="Times New Roman" pitchFamily="18" charset="0"/>
            </a:endParaRPr>
          </a:p>
        </p:txBody>
      </p:sp>
      <p:sp>
        <p:nvSpPr>
          <p:cNvPr id="166924" name="Text Box 12"/>
          <p:cNvSpPr txBox="1">
            <a:spLocks noChangeArrowheads="1"/>
          </p:cNvSpPr>
          <p:nvPr/>
        </p:nvSpPr>
        <p:spPr bwMode="auto">
          <a:xfrm>
            <a:off x="990600" y="1219200"/>
            <a:ext cx="292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Jelen volt a rizikófaktor ?</a:t>
            </a:r>
            <a:endParaRPr lang="en-US" sz="2000" b="1">
              <a:latin typeface="Arial" pitchFamily="34" charset="0"/>
            </a:endParaRPr>
          </a:p>
        </p:txBody>
      </p:sp>
      <p:sp>
        <p:nvSpPr>
          <p:cNvPr id="166925" name="Text Box 13"/>
          <p:cNvSpPr txBox="1">
            <a:spLocks noChangeArrowheads="1"/>
          </p:cNvSpPr>
          <p:nvPr/>
        </p:nvSpPr>
        <p:spPr bwMode="auto">
          <a:xfrm flipH="1">
            <a:off x="1066800" y="2895600"/>
            <a:ext cx="6635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igen</a:t>
            </a:r>
          </a:p>
        </p:txBody>
      </p:sp>
      <p:sp>
        <p:nvSpPr>
          <p:cNvPr id="166926" name="Text Box 14"/>
          <p:cNvSpPr txBox="1">
            <a:spLocks noChangeArrowheads="1"/>
          </p:cNvSpPr>
          <p:nvPr/>
        </p:nvSpPr>
        <p:spPr bwMode="auto">
          <a:xfrm flipH="1">
            <a:off x="1066800" y="3429000"/>
            <a:ext cx="6635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nem</a:t>
            </a:r>
          </a:p>
        </p:txBody>
      </p:sp>
      <p:sp>
        <p:nvSpPr>
          <p:cNvPr id="166927" name="Text Box 15"/>
          <p:cNvSpPr txBox="1">
            <a:spLocks noChangeArrowheads="1"/>
          </p:cNvSpPr>
          <p:nvPr/>
        </p:nvSpPr>
        <p:spPr bwMode="auto">
          <a:xfrm>
            <a:off x="5715000" y="1219200"/>
            <a:ext cx="1276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Betegség </a:t>
            </a:r>
          </a:p>
        </p:txBody>
      </p:sp>
      <p:sp>
        <p:nvSpPr>
          <p:cNvPr id="166928" name="Text Box 16"/>
          <p:cNvSpPr txBox="1">
            <a:spLocks noChangeArrowheads="1"/>
          </p:cNvSpPr>
          <p:nvPr/>
        </p:nvSpPr>
        <p:spPr bwMode="auto">
          <a:xfrm>
            <a:off x="3352800" y="2667000"/>
            <a:ext cx="1898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 dirty="0">
                <a:latin typeface="Times New Roman" pitchFamily="18" charset="0"/>
              </a:rPr>
              <a:t>a vizsgálat </a:t>
            </a:r>
            <a:r>
              <a:rPr lang="en-US" sz="1800" b="1" dirty="0" err="1">
                <a:latin typeface="Times New Roman" pitchFamily="18" charset="0"/>
              </a:rPr>
              <a:t>iránya</a:t>
            </a:r>
            <a:endParaRPr lang="en-US" sz="1800" dirty="0">
              <a:latin typeface="Times New Roman" pitchFamily="18" charset="0"/>
            </a:endParaRPr>
          </a:p>
        </p:txBody>
      </p:sp>
      <p:sp>
        <p:nvSpPr>
          <p:cNvPr id="166929" name="Oval 17"/>
          <p:cNvSpPr>
            <a:spLocks noChangeArrowheads="1"/>
          </p:cNvSpPr>
          <p:nvPr/>
        </p:nvSpPr>
        <p:spPr bwMode="auto">
          <a:xfrm>
            <a:off x="5867400" y="2819400"/>
            <a:ext cx="1066800" cy="1066800"/>
          </a:xfrm>
          <a:prstGeom prst="ellipse">
            <a:avLst/>
          </a:prstGeom>
          <a:solidFill>
            <a:schemeClr val="bg2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6930" name="Text Box 18"/>
          <p:cNvSpPr txBox="1">
            <a:spLocks noChangeArrowheads="1"/>
          </p:cNvSpPr>
          <p:nvPr/>
        </p:nvSpPr>
        <p:spPr bwMode="auto">
          <a:xfrm>
            <a:off x="5943600" y="3200400"/>
            <a:ext cx="213391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 dirty="0" err="1">
                <a:latin typeface="Times New Roman" pitchFamily="18" charset="0"/>
              </a:rPr>
              <a:t>Minta</a:t>
            </a:r>
            <a:r>
              <a:rPr lang="en-US" sz="1800" b="1" dirty="0">
                <a:latin typeface="Times New Roman" pitchFamily="18" charset="0"/>
              </a:rPr>
              <a:t> a </a:t>
            </a:r>
            <a:r>
              <a:rPr lang="hu-HU" sz="1800" b="1" dirty="0" smtClean="0">
                <a:latin typeface="Times New Roman" pitchFamily="18" charset="0"/>
              </a:rPr>
              <a:t>tipikus </a:t>
            </a:r>
            <a:r>
              <a:rPr lang="hu-HU" sz="1800" b="1" dirty="0" err="1" smtClean="0">
                <a:latin typeface="Times New Roman" pitchFamily="18" charset="0"/>
              </a:rPr>
              <a:t>fejl</a:t>
            </a:r>
            <a:r>
              <a:rPr lang="hu-HU" sz="1800" b="1" dirty="0" smtClean="0">
                <a:latin typeface="Times New Roman" pitchFamily="18" charset="0"/>
              </a:rPr>
              <a:t>.</a:t>
            </a:r>
            <a:endParaRPr lang="en-US" sz="1800" b="1" dirty="0">
              <a:latin typeface="Times New Roman" pitchFamily="18" charset="0"/>
            </a:endParaRPr>
          </a:p>
          <a:p>
            <a:r>
              <a:rPr lang="en-US" sz="1800" b="1" dirty="0" err="1">
                <a:latin typeface="Times New Roman" pitchFamily="18" charset="0"/>
              </a:rPr>
              <a:t>közül</a:t>
            </a:r>
            <a:r>
              <a:rPr lang="en-US" sz="1800" b="1" dirty="0">
                <a:latin typeface="Times New Roman" pitchFamily="18" charset="0"/>
              </a:rPr>
              <a:t> (</a:t>
            </a:r>
            <a:r>
              <a:rPr lang="en-US" sz="1800" b="1" dirty="0" err="1">
                <a:latin typeface="Times New Roman" pitchFamily="18" charset="0"/>
              </a:rPr>
              <a:t>kontrollok</a:t>
            </a:r>
            <a:r>
              <a:rPr lang="en-US" sz="1800" b="1" dirty="0">
                <a:latin typeface="Times New Roman" pitchFamily="18" charset="0"/>
              </a:rPr>
              <a:t>)</a:t>
            </a:r>
            <a:endParaRPr lang="en-US" sz="2000" b="1" dirty="0">
              <a:latin typeface="Times New Roman" pitchFamily="18" charset="0"/>
            </a:endParaRPr>
          </a:p>
        </p:txBody>
      </p:sp>
      <p:sp>
        <p:nvSpPr>
          <p:cNvPr id="166931" name="Line 19"/>
          <p:cNvSpPr>
            <a:spLocks noChangeShapeType="1"/>
          </p:cNvSpPr>
          <p:nvPr/>
        </p:nvSpPr>
        <p:spPr bwMode="auto">
          <a:xfrm flipH="1">
            <a:off x="1752600" y="3124200"/>
            <a:ext cx="6826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6932" name="Line 20"/>
          <p:cNvSpPr>
            <a:spLocks noChangeShapeType="1"/>
          </p:cNvSpPr>
          <p:nvPr/>
        </p:nvSpPr>
        <p:spPr bwMode="auto">
          <a:xfrm flipH="1">
            <a:off x="2438400" y="1905000"/>
            <a:ext cx="1588" cy="555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6933" name="Line 21"/>
          <p:cNvSpPr>
            <a:spLocks noChangeShapeType="1"/>
          </p:cNvSpPr>
          <p:nvPr/>
        </p:nvSpPr>
        <p:spPr bwMode="auto">
          <a:xfrm flipH="1">
            <a:off x="1752600" y="2438400"/>
            <a:ext cx="6826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166934" name="Text Box 22"/>
          <p:cNvSpPr txBox="1">
            <a:spLocks noChangeArrowheads="1"/>
          </p:cNvSpPr>
          <p:nvPr/>
        </p:nvSpPr>
        <p:spPr bwMode="auto">
          <a:xfrm flipH="1">
            <a:off x="1066800" y="1676400"/>
            <a:ext cx="6635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igen</a:t>
            </a:r>
          </a:p>
        </p:txBody>
      </p:sp>
      <p:sp>
        <p:nvSpPr>
          <p:cNvPr id="166935" name="Text Box 23"/>
          <p:cNvSpPr txBox="1">
            <a:spLocks noChangeArrowheads="1"/>
          </p:cNvSpPr>
          <p:nvPr/>
        </p:nvSpPr>
        <p:spPr bwMode="auto">
          <a:xfrm flipH="1">
            <a:off x="1066800" y="2209800"/>
            <a:ext cx="6635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>
                <a:latin typeface="Arial" pitchFamily="34" charset="0"/>
              </a:rPr>
              <a:t>nem</a:t>
            </a:r>
          </a:p>
        </p:txBody>
      </p:sp>
      <p:sp>
        <p:nvSpPr>
          <p:cNvPr id="166936" name="Line 24"/>
          <p:cNvSpPr>
            <a:spLocks noChangeShapeType="1"/>
          </p:cNvSpPr>
          <p:nvPr/>
        </p:nvSpPr>
        <p:spPr bwMode="auto">
          <a:xfrm flipH="1">
            <a:off x="1752600" y="1905000"/>
            <a:ext cx="6826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graphicFrame>
        <p:nvGraphicFramePr>
          <p:cNvPr id="166937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474403"/>
              </p:ext>
            </p:extLst>
          </p:nvPr>
        </p:nvGraphicFramePr>
        <p:xfrm>
          <a:off x="1600200" y="4186238"/>
          <a:ext cx="4486275" cy="195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3" name="Document" r:id="rId3" imgW="6653477" imgH="2916944" progId="Word.Document.8">
                  <p:embed/>
                </p:oleObj>
              </mc:Choice>
              <mc:Fallback>
                <p:oleObj name="Document" r:id="rId3" imgW="6653477" imgH="291694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186238"/>
                        <a:ext cx="4486275" cy="1957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38" name="AutoShape 26"/>
          <p:cNvSpPr>
            <a:spLocks noChangeArrowheads="1"/>
          </p:cNvSpPr>
          <p:nvPr/>
        </p:nvSpPr>
        <p:spPr bwMode="auto">
          <a:xfrm rot="5401467" flipV="1">
            <a:off x="4000500" y="4914900"/>
            <a:ext cx="1143000" cy="9144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AC29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737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450"/>
            <a:ext cx="7772400" cy="1143000"/>
          </a:xfrm>
        </p:spPr>
        <p:txBody>
          <a:bodyPr/>
          <a:lstStyle/>
          <a:p>
            <a:r>
              <a:rPr lang="en-US" dirty="0" err="1"/>
              <a:t>Eset-kontroll</a:t>
            </a:r>
            <a:r>
              <a:rPr lang="en-US" dirty="0"/>
              <a:t> vizsgálat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052513"/>
            <a:ext cx="8534400" cy="495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 err="1"/>
              <a:t>előny</a:t>
            </a:r>
            <a:r>
              <a:rPr lang="en-US" sz="2400" dirty="0"/>
              <a:t>:</a:t>
            </a:r>
          </a:p>
          <a:p>
            <a:pPr lvl="1">
              <a:lnSpc>
                <a:spcPct val="90000"/>
              </a:lnSpc>
            </a:pPr>
            <a:r>
              <a:rPr lang="en-US" sz="2400" dirty="0" err="1"/>
              <a:t>hatékony</a:t>
            </a:r>
            <a:r>
              <a:rPr lang="en-US" sz="2400" dirty="0"/>
              <a:t>, </a:t>
            </a:r>
            <a:r>
              <a:rPr lang="en-US" sz="2400" dirty="0" err="1"/>
              <a:t>olcsó</a:t>
            </a:r>
            <a:r>
              <a:rPr lang="en-US" sz="2400" dirty="0"/>
              <a:t>, </a:t>
            </a:r>
            <a:r>
              <a:rPr lang="en-US" sz="2400" dirty="0" err="1"/>
              <a:t>nincs</a:t>
            </a:r>
            <a:r>
              <a:rPr lang="en-US" sz="2400" dirty="0"/>
              <a:t> </a:t>
            </a:r>
            <a:r>
              <a:rPr lang="en-US" sz="2400" dirty="0" err="1"/>
              <a:t>követés</a:t>
            </a:r>
            <a:r>
              <a:rPr lang="en-US" sz="2400" dirty="0"/>
              <a:t> - </a:t>
            </a:r>
            <a:r>
              <a:rPr lang="en-US" sz="2400" dirty="0" err="1"/>
              <a:t>rövid</a:t>
            </a:r>
            <a:r>
              <a:rPr lang="en-US" sz="2400" dirty="0"/>
              <a:t> </a:t>
            </a:r>
            <a:r>
              <a:rPr lang="en-US" sz="2400" dirty="0" err="1"/>
              <a:t>idejű</a:t>
            </a:r>
            <a:endParaRPr lang="hu-HU" sz="2400" dirty="0"/>
          </a:p>
          <a:p>
            <a:pPr lvl="1">
              <a:lnSpc>
                <a:spcPct val="90000"/>
              </a:lnSpc>
            </a:pPr>
            <a:r>
              <a:rPr lang="hu-HU" sz="2400" dirty="0" smtClean="0"/>
              <a:t>általában </a:t>
            </a:r>
            <a:r>
              <a:rPr lang="hu-HU" sz="2400" dirty="0"/>
              <a:t>kisebb elemszám elegendő, mint a keresztmetszeti vizsgálathoz</a:t>
            </a:r>
          </a:p>
          <a:p>
            <a:pPr lvl="1">
              <a:lnSpc>
                <a:spcPct val="90000"/>
              </a:lnSpc>
            </a:pPr>
            <a:r>
              <a:rPr lang="hu-HU" sz="2400" dirty="0" smtClean="0"/>
              <a:t>az </a:t>
            </a:r>
            <a:r>
              <a:rPr lang="hu-HU" sz="2400" dirty="0"/>
              <a:t>egyetlen megvalósítható elrendezés a nagyon </a:t>
            </a:r>
            <a:r>
              <a:rPr lang="hu-HU" sz="2400" dirty="0" smtClean="0"/>
              <a:t>ritka vagy </a:t>
            </a:r>
            <a:r>
              <a:rPr lang="hu-HU" sz="2400" dirty="0"/>
              <a:t>hosszú </a:t>
            </a:r>
            <a:r>
              <a:rPr lang="hu-HU" sz="2400" dirty="0" smtClean="0"/>
              <a:t>„lappangási” </a:t>
            </a:r>
            <a:r>
              <a:rPr lang="hu-HU" sz="2400" dirty="0"/>
              <a:t>idejű </a:t>
            </a:r>
            <a:r>
              <a:rPr lang="hu-HU" sz="2400" dirty="0" smtClean="0"/>
              <a:t>eltérő fejlődésmintázatok </a:t>
            </a:r>
            <a:r>
              <a:rPr lang="hu-HU" sz="2400" dirty="0"/>
              <a:t>esetén;  </a:t>
            </a:r>
          </a:p>
          <a:p>
            <a:pPr lvl="1"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hátrány</a:t>
            </a:r>
            <a:r>
              <a:rPr lang="en-US" sz="2400" dirty="0"/>
              <a:t>:</a:t>
            </a:r>
          </a:p>
          <a:p>
            <a:pPr lvl="1">
              <a:lnSpc>
                <a:spcPct val="90000"/>
              </a:lnSpc>
            </a:pPr>
            <a:r>
              <a:rPr lang="en-US" sz="2400" dirty="0" err="1"/>
              <a:t>számos</a:t>
            </a:r>
            <a:r>
              <a:rPr lang="en-US" sz="2400" dirty="0"/>
              <a:t> </a:t>
            </a:r>
            <a:r>
              <a:rPr lang="en-US" sz="2400" dirty="0" err="1"/>
              <a:t>hibalehetőség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kiválasztás</a:t>
            </a:r>
            <a:r>
              <a:rPr lang="en-US" sz="2400" dirty="0"/>
              <a:t>, információgyűjtés</a:t>
            </a:r>
            <a:r>
              <a:rPr lang="hu-HU" sz="2400" dirty="0"/>
              <a:t> – dokumentáció, emlékezet, stb.</a:t>
            </a:r>
            <a:r>
              <a:rPr lang="en-US" sz="2400" dirty="0"/>
              <a:t>)</a:t>
            </a:r>
            <a:endParaRPr lang="hu-HU" sz="2400" dirty="0"/>
          </a:p>
          <a:p>
            <a:pPr lvl="1">
              <a:lnSpc>
                <a:spcPct val="90000"/>
              </a:lnSpc>
            </a:pPr>
            <a:r>
              <a:rPr lang="hu-HU" sz="2400" dirty="0" smtClean="0"/>
              <a:t>zavaró </a:t>
            </a:r>
            <a:r>
              <a:rPr lang="hu-HU" sz="2400" dirty="0"/>
              <a:t>együttható </a:t>
            </a:r>
            <a:r>
              <a:rPr lang="hu-HU" sz="2400" dirty="0" smtClean="0"/>
              <a:t>tényezők 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3339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ln/>
        </p:spPr>
        <p:txBody>
          <a:bodyPr lIns="88900" tIns="44450" rIns="88900" bIns="44450"/>
          <a:lstStyle/>
          <a:p>
            <a:r>
              <a:rPr lang="hu-HU">
                <a:solidFill>
                  <a:schemeClr val="tx1"/>
                </a:solidFill>
              </a:rPr>
              <a:t>Keresztmetszeti Vizsgálat</a:t>
            </a:r>
            <a:endParaRPr lang="hu-HU" sz="3200" b="1">
              <a:solidFill>
                <a:schemeClr val="tx1"/>
              </a:solidFill>
              <a:latin typeface="Times New Roman CE" charset="-18"/>
            </a:endParaRPr>
          </a:p>
        </p:txBody>
      </p:sp>
      <p:sp>
        <p:nvSpPr>
          <p:cNvPr id="169987" name="Rectangle 3"/>
          <p:cNvSpPr>
            <a:spLocks noGrp="1" noChangeArrowheads="1"/>
          </p:cNvSpPr>
          <p:nvPr>
            <p:ph idx="1"/>
          </p:nvPr>
        </p:nvSpPr>
        <p:spPr>
          <a:xfrm>
            <a:off x="1098550" y="1412875"/>
            <a:ext cx="7077075" cy="4895850"/>
          </a:xfrm>
          <a:noFill/>
          <a:ln/>
        </p:spPr>
        <p:txBody>
          <a:bodyPr lIns="88900" tIns="44450" rIns="88900" bIns="44450"/>
          <a:lstStyle/>
          <a:p>
            <a:pPr>
              <a:lnSpc>
                <a:spcPct val="96000"/>
              </a:lnSpc>
              <a:spcBef>
                <a:spcPct val="40000"/>
              </a:spcBef>
              <a:spcAft>
                <a:spcPct val="40000"/>
              </a:spcAft>
            </a:pPr>
            <a:r>
              <a:rPr lang="hu-HU" sz="3000">
                <a:latin typeface="Times New Roman CE" charset="-18"/>
              </a:rPr>
              <a:t>Előnyök</a:t>
            </a:r>
            <a:endParaRPr lang="hu-HU" sz="3000" b="1">
              <a:latin typeface="Times New Roman CE" charset="-18"/>
            </a:endParaRPr>
          </a:p>
          <a:p>
            <a:pPr lvl="1">
              <a:lnSpc>
                <a:spcPct val="96000"/>
              </a:lnSpc>
              <a:spcBef>
                <a:spcPct val="40000"/>
              </a:spcBef>
              <a:spcAft>
                <a:spcPct val="40000"/>
              </a:spcAft>
            </a:pPr>
            <a:r>
              <a:rPr lang="hu-HU" sz="2000"/>
              <a:t>Olcsó, egyszerű, gyors	</a:t>
            </a:r>
          </a:p>
          <a:p>
            <a:pPr lvl="1">
              <a:lnSpc>
                <a:spcPct val="96000"/>
              </a:lnSpc>
              <a:spcBef>
                <a:spcPct val="40000"/>
              </a:spcBef>
              <a:spcAft>
                <a:spcPct val="40000"/>
              </a:spcAft>
            </a:pPr>
            <a:r>
              <a:rPr lang="hu-HU" sz="2000"/>
              <a:t>Nincs etikai probléma</a:t>
            </a:r>
          </a:p>
          <a:p>
            <a:pPr>
              <a:lnSpc>
                <a:spcPct val="96000"/>
              </a:lnSpc>
              <a:spcBef>
                <a:spcPct val="40000"/>
              </a:spcBef>
              <a:spcAft>
                <a:spcPct val="40000"/>
              </a:spcAft>
            </a:pPr>
            <a:r>
              <a:rPr lang="hu-HU" sz="2900"/>
              <a:t>Hátrányok</a:t>
            </a:r>
          </a:p>
          <a:p>
            <a:pPr lvl="1">
              <a:lnSpc>
                <a:spcPct val="96000"/>
              </a:lnSpc>
              <a:spcBef>
                <a:spcPct val="40000"/>
              </a:spcBef>
              <a:spcAft>
                <a:spcPct val="40000"/>
              </a:spcAft>
            </a:pPr>
            <a:r>
              <a:rPr lang="hu-HU" sz="2000"/>
              <a:t>Legfeljebb kapcsolatot, de nem okságot bizonyít</a:t>
            </a:r>
          </a:p>
          <a:p>
            <a:pPr lvl="1">
              <a:lnSpc>
                <a:spcPct val="96000"/>
              </a:lnSpc>
              <a:spcBef>
                <a:spcPct val="40000"/>
              </a:spcBef>
              <a:spcAft>
                <a:spcPct val="40000"/>
              </a:spcAft>
            </a:pPr>
            <a:r>
              <a:rPr lang="hu-HU" sz="2000"/>
              <a:t>A zavaró együttható tényezők megoszlása egyenlőtlen lehet</a:t>
            </a:r>
          </a:p>
          <a:p>
            <a:pPr lvl="1">
              <a:lnSpc>
                <a:spcPct val="96000"/>
              </a:lnSpc>
              <a:spcBef>
                <a:spcPct val="40000"/>
              </a:spcBef>
              <a:spcAft>
                <a:spcPct val="40000"/>
              </a:spcAft>
            </a:pPr>
            <a:r>
              <a:rPr lang="hu-HU" sz="2000"/>
              <a:t>Az egyes csoportok nagysága eltérő lehet</a:t>
            </a:r>
          </a:p>
        </p:txBody>
      </p:sp>
    </p:spTree>
    <p:extLst>
      <p:ext uri="{BB962C8B-B14F-4D97-AF65-F5344CB8AC3E}">
        <p14:creationId xmlns:p14="http://schemas.microsoft.com/office/powerpoint/2010/main" val="77459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r>
              <a:rPr lang="hu-HU" sz="4800"/>
              <a:t>Kvalitatív</a:t>
            </a:r>
            <a:r>
              <a:rPr lang="en-GB" sz="4800"/>
              <a:t> </a:t>
            </a:r>
            <a:r>
              <a:rPr lang="hu-HU" sz="4800"/>
              <a:t>vizsgálat</a:t>
            </a:r>
            <a:endParaRPr lang="en-GB"/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700"/>
              <a:t>A </a:t>
            </a:r>
            <a:r>
              <a:rPr lang="hu-HU" sz="2700"/>
              <a:t>kvalitatív vizsgálatokban az emberek saját, szubjektív tapasztalatait, értékeit, attitűdjét, motivációit vizsgáljuk</a:t>
            </a:r>
          </a:p>
          <a:p>
            <a:endParaRPr lang="hu-HU" sz="2700"/>
          </a:p>
          <a:p>
            <a:endParaRPr lang="en-GB" sz="2700"/>
          </a:p>
          <a:p>
            <a:r>
              <a:rPr lang="hu-HU" sz="2700"/>
              <a:t>Az alkalmazható módszerek: közvetlen megfigyelés, résztvevő megfigyelés, interjú, fókusz csoport, szövegelemzés, stb</a:t>
            </a:r>
            <a:endParaRPr lang="en-GB" sz="2700"/>
          </a:p>
        </p:txBody>
      </p:sp>
    </p:spTree>
    <p:extLst>
      <p:ext uri="{BB962C8B-B14F-4D97-AF65-F5344CB8AC3E}">
        <p14:creationId xmlns:p14="http://schemas.microsoft.com/office/powerpoint/2010/main" val="387759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4800"/>
              <a:t>Geográfiai vizsgálat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/>
              <a:t>Egy klinikai változó </a:t>
            </a:r>
            <a:r>
              <a:rPr lang="hu-HU" sz="2400" dirty="0" smtClean="0"/>
              <a:t>(pl.: </a:t>
            </a:r>
            <a:r>
              <a:rPr lang="hu-HU" sz="2400" dirty="0" err="1" smtClean="0"/>
              <a:t>gen.rend</a:t>
            </a:r>
            <a:r>
              <a:rPr lang="hu-HU" sz="2400" dirty="0" smtClean="0"/>
              <a:t>.) </a:t>
            </a:r>
            <a:r>
              <a:rPr lang="hu-HU" sz="2400" dirty="0"/>
              <a:t>gyakoriságának, mértékének összehasonlítása nagyobb földrajzi egységek között</a:t>
            </a:r>
          </a:p>
          <a:p>
            <a:r>
              <a:rPr lang="hu-HU" sz="2400" dirty="0"/>
              <a:t>Összefüggések keresése demográfiai, életmódbeli, stb. változók és betegségek gyakorisága között</a:t>
            </a:r>
          </a:p>
          <a:p>
            <a:endParaRPr lang="hu-HU" sz="2400" dirty="0"/>
          </a:p>
          <a:p>
            <a:r>
              <a:rPr lang="hu-HU" sz="2400" dirty="0"/>
              <a:t>Keresztmetszeti elrendezés</a:t>
            </a:r>
          </a:p>
          <a:p>
            <a:r>
              <a:rPr lang="hu-HU" sz="2400" dirty="0"/>
              <a:t>Zavaró, együttható tényezők sokasága</a:t>
            </a:r>
          </a:p>
          <a:p>
            <a:r>
              <a:rPr lang="hu-HU" sz="2400" b="1" dirty="0" smtClean="0">
                <a:solidFill>
                  <a:srgbClr val="C00000"/>
                </a:solidFill>
              </a:rPr>
              <a:t>Hipotézis-generálás</a:t>
            </a:r>
            <a:r>
              <a:rPr lang="hu-HU" sz="2400" dirty="0" smtClean="0"/>
              <a:t>ra alkalmas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21758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5400"/>
              <a:t>Összefoglalás</a:t>
            </a:r>
            <a:endParaRPr lang="en-US" sz="5400"/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   </a:t>
            </a:r>
            <a:r>
              <a:rPr lang="hu-HU" dirty="0">
                <a:latin typeface="Arial" pitchFamily="34" charset="0"/>
                <a:cs typeface="Arial" pitchFamily="34" charset="0"/>
              </a:rPr>
              <a:t>Bármely vizsgálat eredményeinek értékelésekor fel kell tenni a következő kérdéseket: </a:t>
            </a:r>
            <a:r>
              <a:rPr lang="en-US" dirty="0">
                <a:latin typeface="Arial" pitchFamily="34" charset="0"/>
                <a:cs typeface="Arial" pitchFamily="34" charset="0"/>
              </a:rPr>
              <a:t>:</a:t>
            </a:r>
          </a:p>
          <a:p>
            <a:pPr lvl="2">
              <a:lnSpc>
                <a:spcPct val="90000"/>
              </a:lnSpc>
            </a:pPr>
            <a:r>
              <a:rPr lang="hu-HU" sz="24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Igazak </a:t>
            </a:r>
            <a:r>
              <a:rPr lang="hu-HU" sz="2400" dirty="0">
                <a:latin typeface="Arial" pitchFamily="34" charset="0"/>
                <a:cs typeface="Arial" pitchFamily="34" charset="0"/>
              </a:rPr>
              <a:t>az eredmények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? (</a:t>
            </a:r>
            <a:r>
              <a:rPr lang="hu-HU" sz="2400" dirty="0">
                <a:latin typeface="Arial" pitchFamily="34" charset="0"/>
                <a:cs typeface="Arial" pitchFamily="34" charset="0"/>
              </a:rPr>
              <a:t>vizsgálat típusa, kivitelezése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hu-HU" sz="24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75000"/>
              </a:spcBef>
            </a:pPr>
            <a:r>
              <a:rPr lang="hu-HU" dirty="0">
                <a:latin typeface="Arial" pitchFamily="34" charset="0"/>
                <a:cs typeface="Arial" pitchFamily="34" charset="0"/>
              </a:rPr>
              <a:t>Fontosak-e az eredmények?</a:t>
            </a:r>
          </a:p>
          <a:p>
            <a:pPr>
              <a:spcBef>
                <a:spcPct val="75000"/>
              </a:spcBef>
            </a:pPr>
            <a:r>
              <a:rPr lang="hu-HU" dirty="0">
                <a:latin typeface="Arial" pitchFamily="34" charset="0"/>
                <a:cs typeface="Arial" pitchFamily="34" charset="0"/>
              </a:rPr>
              <a:t>Érvényesek-e az eredmények, következtetések a konkrét helyzetben, a konkrét gyermek esetében? </a:t>
            </a:r>
          </a:p>
          <a:p>
            <a:pPr lvl="2">
              <a:lnSpc>
                <a:spcPct val="90000"/>
              </a:lnSpc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90000"/>
              </a:lnSpc>
            </a:pPr>
            <a:r>
              <a:rPr lang="hu-HU" sz="2400" dirty="0">
                <a:latin typeface="Arial" pitchFamily="34" charset="0"/>
                <a:cs typeface="Arial" pitchFamily="34" charset="0"/>
              </a:rPr>
              <a:t>Okozhatta </a:t>
            </a:r>
            <a:r>
              <a:rPr lang="hu-HU" sz="24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véletlen </a:t>
            </a:r>
            <a:r>
              <a:rPr lang="hu-HU" sz="2400" dirty="0">
                <a:latin typeface="Arial" pitchFamily="34" charset="0"/>
                <a:cs typeface="Arial" pitchFamily="34" charset="0"/>
              </a:rPr>
              <a:t>az eredményeket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? (</a:t>
            </a:r>
            <a:r>
              <a:rPr lang="hu-HU" sz="2400" dirty="0">
                <a:latin typeface="Arial" pitchFamily="34" charset="0"/>
                <a:cs typeface="Arial" pitchFamily="34" charset="0"/>
              </a:rPr>
              <a:t>megbízhatósági intervallumok –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CI</a:t>
            </a:r>
            <a:r>
              <a:rPr lang="hu-HU" sz="2400" dirty="0">
                <a:latin typeface="Arial" pitchFamily="34" charset="0"/>
                <a:cs typeface="Arial" pitchFamily="34" charset="0"/>
              </a:rPr>
              <a:t>-,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2400" dirty="0" err="1">
                <a:latin typeface="Arial" pitchFamily="34" charset="0"/>
                <a:cs typeface="Arial" pitchFamily="34" charset="0"/>
              </a:rPr>
              <a:t>p-érték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lvl="2">
              <a:lnSpc>
                <a:spcPct val="90000"/>
              </a:lnSpc>
            </a:pPr>
            <a:r>
              <a:rPr lang="hu-HU" sz="2400" dirty="0">
                <a:latin typeface="Arial" pitchFamily="34" charset="0"/>
                <a:cs typeface="Arial" pitchFamily="34" charset="0"/>
              </a:rPr>
              <a:t>Van-e egyéb magyarázat az adatok értelmezésére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confounding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)?</a:t>
            </a:r>
          </a:p>
          <a:p>
            <a:pPr lvl="3"/>
            <a:endParaRPr lang="en-US" sz="1800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4895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153" name="Group 2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63244975"/>
              </p:ext>
            </p:extLst>
          </p:nvPr>
        </p:nvGraphicFramePr>
        <p:xfrm>
          <a:off x="179512" y="476672"/>
          <a:ext cx="8839200" cy="5413058"/>
        </p:xfrm>
        <a:graphic>
          <a:graphicData uri="http://schemas.openxmlformats.org/drawingml/2006/table">
            <a:tbl>
              <a:tblPr/>
              <a:tblGrid>
                <a:gridCol w="1466850"/>
                <a:gridCol w="4608513"/>
                <a:gridCol w="2763837"/>
              </a:tblGrid>
              <a:tr h="13335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Diagnózis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valósz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nűsége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annak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hogy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egy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bizonyos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tünetet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vagy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zavart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mutató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gyermek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vagy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az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akinek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pozit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 a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diagnosztikai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tesztje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valóban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rendelkezik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egy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bizonyos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zavarral?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Keresztmetszeti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vizsgálat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5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Terápia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kérdéses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terápia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valóban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hatékonyabb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k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vánt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eredmény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elérésében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mint 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egy másik beavatkozás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esetleg a nem beavatkozást is ideértve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)?</a:t>
                      </a:r>
                      <a:endParaRPr kumimoji="0" lang="hu-H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Prospekt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randomizált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kontrollált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vizsgálat</a:t>
                      </a:r>
                      <a:endParaRPr kumimoji="0" lang="hu-H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Prognózis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valósz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nűsége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egy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bizonyos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kimenetelnek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ezen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gyermek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esetében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kumimoji="0" lang="hu-H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Hosszmetszeti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kohor</a:t>
                      </a:r>
                      <a:r>
                        <a:rPr kumimoji="0" lang="hu-H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sz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-vizsgálat</a:t>
                      </a:r>
                      <a:endParaRPr kumimoji="0" lang="hu-H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85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Etiológia</a:t>
                      </a:r>
                      <a:endParaRPr kumimoji="0" lang="hu-H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okozta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zavart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 (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agy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mi a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valósz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nűsége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annak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hogy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egy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bizonyos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beavatkozás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specifikus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mellékhatást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okozzon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?)</a:t>
                      </a:r>
                      <a:endParaRPr kumimoji="0" lang="hu-H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eseteket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és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kontrollokat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összehasonl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tó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vizsgálat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lehet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RCT,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eset-kontrol</a:t>
                      </a: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vagy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kohor</a:t>
                      </a:r>
                      <a:r>
                        <a:rPr kumimoji="0" lang="hu-H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sz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vizsgálat)</a:t>
                      </a:r>
                      <a:endParaRPr kumimoji="0" lang="hu-H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Előadás – Mucsi, 2007 nyomán!</a:t>
            </a:r>
            <a:endParaRPr lang="hu-HU" dirty="0">
              <a:latin typeface="Times New Roman CE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04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228600" y="152400"/>
            <a:ext cx="8610600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4000" b="1" dirty="0" smtClean="0">
                <a:latin typeface="Times New Roman" pitchFamily="18" charset="0"/>
              </a:rPr>
              <a:t>EVIDENCIA  ALAPÚ ELLÁTÁS</a:t>
            </a:r>
            <a:endParaRPr lang="hu-HU" sz="4000" b="1" dirty="0">
              <a:latin typeface="Times New Roman CE" charset="-18"/>
            </a:endParaRP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3200400" y="2819400"/>
            <a:ext cx="26670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endParaRPr lang="hu-HU" sz="1400">
              <a:latin typeface="Comic Sans MS" pitchFamily="66" charset="0"/>
            </a:endParaRPr>
          </a:p>
          <a:p>
            <a:pPr algn="ctr">
              <a:spcBef>
                <a:spcPct val="50000"/>
              </a:spcBef>
            </a:pPr>
            <a:r>
              <a:rPr lang="hu-HU" sz="1400">
                <a:latin typeface="Comic Sans MS" pitchFamily="66" charset="0"/>
              </a:rPr>
              <a:t> </a:t>
            </a:r>
            <a:endParaRPr lang="hu-HU" sz="1400">
              <a:latin typeface="Comic Sans MS CE" charset="-18"/>
            </a:endParaRPr>
          </a:p>
        </p:txBody>
      </p:sp>
      <p:grpSp>
        <p:nvGrpSpPr>
          <p:cNvPr id="59407" name="Group 15"/>
          <p:cNvGrpSpPr>
            <a:grpSpLocks/>
          </p:cNvGrpSpPr>
          <p:nvPr/>
        </p:nvGrpSpPr>
        <p:grpSpPr bwMode="auto">
          <a:xfrm>
            <a:off x="4495800" y="4267200"/>
            <a:ext cx="3657600" cy="1525588"/>
            <a:chOff x="2832" y="2688"/>
            <a:chExt cx="2304" cy="961"/>
          </a:xfrm>
        </p:grpSpPr>
        <p:grpSp>
          <p:nvGrpSpPr>
            <p:cNvPr id="59405" name="Group 13"/>
            <p:cNvGrpSpPr>
              <a:grpSpLocks/>
            </p:cNvGrpSpPr>
            <p:nvPr/>
          </p:nvGrpSpPr>
          <p:grpSpPr bwMode="auto">
            <a:xfrm>
              <a:off x="3312" y="2688"/>
              <a:ext cx="1824" cy="428"/>
              <a:chOff x="3312" y="2688"/>
              <a:chExt cx="1824" cy="428"/>
            </a:xfrm>
          </p:grpSpPr>
          <p:grpSp>
            <p:nvGrpSpPr>
              <p:cNvPr id="59403" name="Group 11"/>
              <p:cNvGrpSpPr>
                <a:grpSpLocks/>
              </p:cNvGrpSpPr>
              <p:nvPr/>
            </p:nvGrpSpPr>
            <p:grpSpPr bwMode="auto">
              <a:xfrm>
                <a:off x="3316" y="2692"/>
                <a:ext cx="1816" cy="424"/>
                <a:chOff x="3316" y="2692"/>
                <a:chExt cx="1816" cy="424"/>
              </a:xfrm>
            </p:grpSpPr>
            <p:sp>
              <p:nvSpPr>
                <p:cNvPr id="59401" name="Rectangle 9"/>
                <p:cNvSpPr>
                  <a:spLocks noChangeArrowheads="1"/>
                </p:cNvSpPr>
                <p:nvPr/>
              </p:nvSpPr>
              <p:spPr bwMode="auto">
                <a:xfrm>
                  <a:off x="3316" y="2692"/>
                  <a:ext cx="1816" cy="424"/>
                </a:xfrm>
                <a:prstGeom prst="rect">
                  <a:avLst/>
                </a:prstGeom>
                <a:solidFill>
                  <a:srgbClr val="333399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  <p:sp>
              <p:nvSpPr>
                <p:cNvPr id="59402" name="Rectangle 10"/>
                <p:cNvSpPr>
                  <a:spLocks noChangeArrowheads="1"/>
                </p:cNvSpPr>
                <p:nvPr/>
              </p:nvSpPr>
              <p:spPr bwMode="auto">
                <a:xfrm>
                  <a:off x="3408" y="2786"/>
                  <a:ext cx="1680" cy="102"/>
                </a:xfrm>
                <a:prstGeom prst="rect">
                  <a:avLst/>
                </a:prstGeom>
                <a:solidFill>
                  <a:srgbClr val="3333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</p:grpSp>
          <p:sp>
            <p:nvSpPr>
              <p:cNvPr id="59404" name="Rectangle 12"/>
              <p:cNvSpPr>
                <a:spLocks noChangeArrowheads="1"/>
              </p:cNvSpPr>
              <p:nvPr/>
            </p:nvSpPr>
            <p:spPr bwMode="auto">
              <a:xfrm>
                <a:off x="3312" y="2688"/>
                <a:ext cx="1824" cy="366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hu-HU" sz="1600" b="1">
                    <a:latin typeface="Arial" pitchFamily="34" charset="0"/>
                  </a:rPr>
                  <a:t>AZ ELÉRHETŐ LEGJOBB KUTATÁSI EREDMÉNYEK</a:t>
                </a:r>
                <a:endParaRPr lang="hu-HU" sz="1600" b="1">
                  <a:latin typeface="Arial CE" charset="-18"/>
                </a:endParaRPr>
              </a:p>
            </p:txBody>
          </p:sp>
        </p:grpSp>
        <p:sp>
          <p:nvSpPr>
            <p:cNvPr id="59406" name="Freeform 14"/>
            <p:cNvSpPr>
              <a:spLocks/>
            </p:cNvSpPr>
            <p:nvPr/>
          </p:nvSpPr>
          <p:spPr bwMode="auto">
            <a:xfrm>
              <a:off x="2832" y="3120"/>
              <a:ext cx="1345" cy="529"/>
            </a:xfrm>
            <a:custGeom>
              <a:avLst/>
              <a:gdLst>
                <a:gd name="T0" fmla="*/ 1344 w 1345"/>
                <a:gd name="T1" fmla="*/ 0 h 529"/>
                <a:gd name="T2" fmla="*/ 1344 w 1345"/>
                <a:gd name="T3" fmla="*/ 288 h 529"/>
                <a:gd name="T4" fmla="*/ 0 w 1345"/>
                <a:gd name="T5" fmla="*/ 288 h 529"/>
                <a:gd name="T6" fmla="*/ 0 w 1345"/>
                <a:gd name="T7" fmla="*/ 528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45" h="529">
                  <a:moveTo>
                    <a:pt x="1344" y="0"/>
                  </a:moveTo>
                  <a:lnTo>
                    <a:pt x="1344" y="288"/>
                  </a:lnTo>
                  <a:lnTo>
                    <a:pt x="0" y="288"/>
                  </a:lnTo>
                  <a:lnTo>
                    <a:pt x="0" y="528"/>
                  </a:lnTo>
                </a:path>
              </a:pathLst>
            </a:custGeom>
            <a:solidFill>
              <a:srgbClr val="333399"/>
            </a:solidFill>
            <a:ln w="50800" cap="rnd" cmpd="sng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</p:grpSp>
      <p:grpSp>
        <p:nvGrpSpPr>
          <p:cNvPr id="59412" name="Group 20"/>
          <p:cNvGrpSpPr>
            <a:grpSpLocks/>
          </p:cNvGrpSpPr>
          <p:nvPr/>
        </p:nvGrpSpPr>
        <p:grpSpPr bwMode="auto">
          <a:xfrm>
            <a:off x="6858000" y="1225550"/>
            <a:ext cx="1976438" cy="3041650"/>
            <a:chOff x="4320" y="772"/>
            <a:chExt cx="1245" cy="1916"/>
          </a:xfrm>
        </p:grpSpPr>
        <p:grpSp>
          <p:nvGrpSpPr>
            <p:cNvPr id="59410" name="Group 18"/>
            <p:cNvGrpSpPr>
              <a:grpSpLocks/>
            </p:cNvGrpSpPr>
            <p:nvPr/>
          </p:nvGrpSpPr>
          <p:grpSpPr bwMode="auto">
            <a:xfrm>
              <a:off x="4320" y="772"/>
              <a:ext cx="1245" cy="441"/>
              <a:chOff x="4320" y="772"/>
              <a:chExt cx="1245" cy="441"/>
            </a:xfrm>
          </p:grpSpPr>
          <p:sp>
            <p:nvSpPr>
              <p:cNvPr id="59408" name="Rectangle 16"/>
              <p:cNvSpPr>
                <a:spLocks noChangeArrowheads="1"/>
              </p:cNvSpPr>
              <p:nvPr/>
            </p:nvSpPr>
            <p:spPr bwMode="auto">
              <a:xfrm>
                <a:off x="4320" y="772"/>
                <a:ext cx="1245" cy="424"/>
              </a:xfrm>
              <a:prstGeom prst="rect">
                <a:avLst/>
              </a:prstGeom>
              <a:solidFill>
                <a:srgbClr val="3333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9409" name="Rectangle 17"/>
              <p:cNvSpPr>
                <a:spLocks noChangeArrowheads="1"/>
              </p:cNvSpPr>
              <p:nvPr/>
            </p:nvSpPr>
            <p:spPr bwMode="auto">
              <a:xfrm>
                <a:off x="4369" y="816"/>
                <a:ext cx="1145" cy="397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>
                <a:spAutoFit/>
              </a:bodyPr>
              <a:lstStyle/>
              <a:p>
                <a:pPr algn="ctr">
                  <a:spcBef>
                    <a:spcPct val="20000"/>
                  </a:spcBef>
                </a:pPr>
                <a:r>
                  <a:rPr lang="hu-HU" sz="1600" b="1">
                    <a:latin typeface="Arial" pitchFamily="34" charset="0"/>
                  </a:rPr>
                  <a:t>KLINIKAI </a:t>
                </a:r>
              </a:p>
              <a:p>
                <a:pPr algn="ctr">
                  <a:spcBef>
                    <a:spcPct val="20000"/>
                  </a:spcBef>
                </a:pPr>
                <a:r>
                  <a:rPr lang="hu-HU" sz="1600" b="1">
                    <a:latin typeface="Arial" pitchFamily="34" charset="0"/>
                  </a:rPr>
                  <a:t>VIZSGÁLATOK</a:t>
                </a:r>
                <a:endParaRPr lang="hu-HU" sz="1600" b="1">
                  <a:latin typeface="Arial CE" charset="-18"/>
                </a:endParaRPr>
              </a:p>
            </p:txBody>
          </p:sp>
        </p:grpSp>
        <p:sp>
          <p:nvSpPr>
            <p:cNvPr id="59411" name="Line 19"/>
            <p:cNvSpPr>
              <a:spLocks noChangeShapeType="1"/>
            </p:cNvSpPr>
            <p:nvPr/>
          </p:nvSpPr>
          <p:spPr bwMode="auto">
            <a:xfrm>
              <a:off x="4532" y="1203"/>
              <a:ext cx="0" cy="1485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</p:grpSp>
      <p:grpSp>
        <p:nvGrpSpPr>
          <p:cNvPr id="59417" name="Group 25"/>
          <p:cNvGrpSpPr>
            <a:grpSpLocks/>
          </p:cNvGrpSpPr>
          <p:nvPr/>
        </p:nvGrpSpPr>
        <p:grpSpPr bwMode="auto">
          <a:xfrm>
            <a:off x="4648200" y="1219200"/>
            <a:ext cx="1974850" cy="3048000"/>
            <a:chOff x="2928" y="768"/>
            <a:chExt cx="1244" cy="1920"/>
          </a:xfrm>
        </p:grpSpPr>
        <p:grpSp>
          <p:nvGrpSpPr>
            <p:cNvPr id="59415" name="Group 23"/>
            <p:cNvGrpSpPr>
              <a:grpSpLocks/>
            </p:cNvGrpSpPr>
            <p:nvPr/>
          </p:nvGrpSpPr>
          <p:grpSpPr bwMode="auto">
            <a:xfrm>
              <a:off x="2928" y="768"/>
              <a:ext cx="1244" cy="428"/>
              <a:chOff x="2928" y="768"/>
              <a:chExt cx="1244" cy="428"/>
            </a:xfrm>
          </p:grpSpPr>
          <p:sp>
            <p:nvSpPr>
              <p:cNvPr id="59413" name="Rectangle 21"/>
              <p:cNvSpPr>
                <a:spLocks noChangeArrowheads="1"/>
              </p:cNvSpPr>
              <p:nvPr/>
            </p:nvSpPr>
            <p:spPr bwMode="auto">
              <a:xfrm>
                <a:off x="2928" y="772"/>
                <a:ext cx="1244" cy="424"/>
              </a:xfrm>
              <a:prstGeom prst="rect">
                <a:avLst/>
              </a:prstGeom>
              <a:solidFill>
                <a:srgbClr val="3333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9414" name="Rectangle 22"/>
              <p:cNvSpPr>
                <a:spLocks noChangeArrowheads="1"/>
              </p:cNvSpPr>
              <p:nvPr/>
            </p:nvSpPr>
            <p:spPr bwMode="auto">
              <a:xfrm>
                <a:off x="2978" y="768"/>
                <a:ext cx="1144" cy="366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hu-HU" sz="1600" b="1">
                    <a:latin typeface="Arial" pitchFamily="34" charset="0"/>
                  </a:rPr>
                  <a:t>ALAP-TUDOMÁNYOK</a:t>
                </a:r>
                <a:endParaRPr lang="hu-HU" sz="1600" b="1">
                  <a:latin typeface="Arial CE" charset="-18"/>
                </a:endParaRPr>
              </a:p>
            </p:txBody>
          </p:sp>
        </p:grpSp>
        <p:sp>
          <p:nvSpPr>
            <p:cNvPr id="59416" name="Line 24"/>
            <p:cNvSpPr>
              <a:spLocks noChangeShapeType="1"/>
            </p:cNvSpPr>
            <p:nvPr/>
          </p:nvSpPr>
          <p:spPr bwMode="auto">
            <a:xfrm>
              <a:off x="3959" y="1203"/>
              <a:ext cx="0" cy="1485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</p:grpSp>
      <p:grpSp>
        <p:nvGrpSpPr>
          <p:cNvPr id="59424" name="Group 32"/>
          <p:cNvGrpSpPr>
            <a:grpSpLocks/>
          </p:cNvGrpSpPr>
          <p:nvPr/>
        </p:nvGrpSpPr>
        <p:grpSpPr bwMode="auto">
          <a:xfrm>
            <a:off x="762000" y="4267200"/>
            <a:ext cx="3652838" cy="1525588"/>
            <a:chOff x="480" y="2688"/>
            <a:chExt cx="2301" cy="961"/>
          </a:xfrm>
        </p:grpSpPr>
        <p:grpSp>
          <p:nvGrpSpPr>
            <p:cNvPr id="59422" name="Group 30"/>
            <p:cNvGrpSpPr>
              <a:grpSpLocks/>
            </p:cNvGrpSpPr>
            <p:nvPr/>
          </p:nvGrpSpPr>
          <p:grpSpPr bwMode="auto">
            <a:xfrm>
              <a:off x="480" y="2688"/>
              <a:ext cx="1816" cy="428"/>
              <a:chOff x="480" y="2688"/>
              <a:chExt cx="1816" cy="428"/>
            </a:xfrm>
          </p:grpSpPr>
          <p:grpSp>
            <p:nvGrpSpPr>
              <p:cNvPr id="59420" name="Group 28"/>
              <p:cNvGrpSpPr>
                <a:grpSpLocks/>
              </p:cNvGrpSpPr>
              <p:nvPr/>
            </p:nvGrpSpPr>
            <p:grpSpPr bwMode="auto">
              <a:xfrm>
                <a:off x="480" y="2692"/>
                <a:ext cx="1816" cy="424"/>
                <a:chOff x="480" y="2692"/>
                <a:chExt cx="1816" cy="424"/>
              </a:xfrm>
            </p:grpSpPr>
            <p:sp>
              <p:nvSpPr>
                <p:cNvPr id="59418" name="Rectangle 26"/>
                <p:cNvSpPr>
                  <a:spLocks noChangeArrowheads="1"/>
                </p:cNvSpPr>
                <p:nvPr/>
              </p:nvSpPr>
              <p:spPr bwMode="auto">
                <a:xfrm>
                  <a:off x="480" y="2692"/>
                  <a:ext cx="1816" cy="424"/>
                </a:xfrm>
                <a:prstGeom prst="rect">
                  <a:avLst/>
                </a:prstGeom>
                <a:solidFill>
                  <a:srgbClr val="333399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  <p:sp>
              <p:nvSpPr>
                <p:cNvPr id="59419" name="Rectangle 27"/>
                <p:cNvSpPr>
                  <a:spLocks noChangeArrowheads="1"/>
                </p:cNvSpPr>
                <p:nvPr/>
              </p:nvSpPr>
              <p:spPr bwMode="auto">
                <a:xfrm>
                  <a:off x="572" y="2786"/>
                  <a:ext cx="1680" cy="102"/>
                </a:xfrm>
                <a:prstGeom prst="rect">
                  <a:avLst/>
                </a:prstGeom>
                <a:solidFill>
                  <a:srgbClr val="3333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</p:grpSp>
          <p:sp>
            <p:nvSpPr>
              <p:cNvPr id="59421" name="Rectangle 29"/>
              <p:cNvSpPr>
                <a:spLocks noChangeArrowheads="1"/>
              </p:cNvSpPr>
              <p:nvPr/>
            </p:nvSpPr>
            <p:spPr bwMode="auto">
              <a:xfrm>
                <a:off x="524" y="2688"/>
                <a:ext cx="1728" cy="366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hu-HU" sz="1600" b="1">
                    <a:latin typeface="Arial" pitchFamily="34" charset="0"/>
                  </a:rPr>
                  <a:t>EGYÉNI   KLINIKAI  TAPASZTALAT</a:t>
                </a:r>
                <a:endParaRPr lang="hu-HU" sz="1600" b="1">
                  <a:latin typeface="Arial CE" charset="-18"/>
                </a:endParaRPr>
              </a:p>
            </p:txBody>
          </p:sp>
        </p:grpSp>
        <p:sp>
          <p:nvSpPr>
            <p:cNvPr id="59423" name="Freeform 31"/>
            <p:cNvSpPr>
              <a:spLocks/>
            </p:cNvSpPr>
            <p:nvPr/>
          </p:nvSpPr>
          <p:spPr bwMode="auto">
            <a:xfrm>
              <a:off x="1532" y="3120"/>
              <a:ext cx="1249" cy="529"/>
            </a:xfrm>
            <a:custGeom>
              <a:avLst/>
              <a:gdLst>
                <a:gd name="T0" fmla="*/ 1248 w 1249"/>
                <a:gd name="T1" fmla="*/ 528 h 529"/>
                <a:gd name="T2" fmla="*/ 1248 w 1249"/>
                <a:gd name="T3" fmla="*/ 288 h 529"/>
                <a:gd name="T4" fmla="*/ 0 w 1249"/>
                <a:gd name="T5" fmla="*/ 288 h 529"/>
                <a:gd name="T6" fmla="*/ 0 w 1249"/>
                <a:gd name="T7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49" h="529">
                  <a:moveTo>
                    <a:pt x="1248" y="528"/>
                  </a:moveTo>
                  <a:lnTo>
                    <a:pt x="1248" y="288"/>
                  </a:lnTo>
                  <a:lnTo>
                    <a:pt x="0" y="288"/>
                  </a:lnTo>
                  <a:lnTo>
                    <a:pt x="0" y="0"/>
                  </a:lnTo>
                </a:path>
              </a:pathLst>
            </a:custGeom>
            <a:solidFill>
              <a:srgbClr val="333399"/>
            </a:solidFill>
            <a:ln w="50800" cap="rnd" cmpd="sng">
              <a:solidFill>
                <a:schemeClr val="tx1"/>
              </a:solidFill>
              <a:prstDash val="solid"/>
              <a:round/>
              <a:headEnd type="stealth" w="med" len="lg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</p:grpSp>
      <p:grpSp>
        <p:nvGrpSpPr>
          <p:cNvPr id="59429" name="Group 37"/>
          <p:cNvGrpSpPr>
            <a:grpSpLocks/>
          </p:cNvGrpSpPr>
          <p:nvPr/>
        </p:nvGrpSpPr>
        <p:grpSpPr bwMode="auto">
          <a:xfrm>
            <a:off x="228600" y="1225550"/>
            <a:ext cx="2133600" cy="3041650"/>
            <a:chOff x="144" y="772"/>
            <a:chExt cx="1344" cy="1916"/>
          </a:xfrm>
        </p:grpSpPr>
        <p:grpSp>
          <p:nvGrpSpPr>
            <p:cNvPr id="59427" name="Group 35"/>
            <p:cNvGrpSpPr>
              <a:grpSpLocks/>
            </p:cNvGrpSpPr>
            <p:nvPr/>
          </p:nvGrpSpPr>
          <p:grpSpPr bwMode="auto">
            <a:xfrm>
              <a:off x="144" y="772"/>
              <a:ext cx="1344" cy="424"/>
              <a:chOff x="144" y="772"/>
              <a:chExt cx="1344" cy="424"/>
            </a:xfrm>
          </p:grpSpPr>
          <p:sp>
            <p:nvSpPr>
              <p:cNvPr id="59425" name="Rectangle 33"/>
              <p:cNvSpPr>
                <a:spLocks noChangeArrowheads="1"/>
              </p:cNvSpPr>
              <p:nvPr/>
            </p:nvSpPr>
            <p:spPr bwMode="auto">
              <a:xfrm>
                <a:off x="144" y="772"/>
                <a:ext cx="1344" cy="424"/>
              </a:xfrm>
              <a:prstGeom prst="rect">
                <a:avLst/>
              </a:prstGeom>
              <a:solidFill>
                <a:srgbClr val="3333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9426" name="Rectangle 34"/>
              <p:cNvSpPr>
                <a:spLocks noChangeArrowheads="1"/>
              </p:cNvSpPr>
              <p:nvPr/>
            </p:nvSpPr>
            <p:spPr bwMode="auto">
              <a:xfrm>
                <a:off x="198" y="864"/>
                <a:ext cx="1236" cy="212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hu-HU" sz="1600" b="1">
                    <a:latin typeface="Arial" pitchFamily="34" charset="0"/>
                  </a:rPr>
                  <a:t>ITÉLŐKÉPESSÉG</a:t>
                </a:r>
                <a:endParaRPr lang="hu-HU" sz="1600" b="1">
                  <a:latin typeface="Arial CE" charset="-18"/>
                </a:endParaRPr>
              </a:p>
            </p:txBody>
          </p:sp>
        </p:grpSp>
        <p:sp>
          <p:nvSpPr>
            <p:cNvPr id="59428" name="Line 36"/>
            <p:cNvSpPr>
              <a:spLocks noChangeShapeType="1"/>
            </p:cNvSpPr>
            <p:nvPr/>
          </p:nvSpPr>
          <p:spPr bwMode="auto">
            <a:xfrm>
              <a:off x="1257" y="1203"/>
              <a:ext cx="0" cy="1485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</p:grpSp>
      <p:grpSp>
        <p:nvGrpSpPr>
          <p:cNvPr id="59434" name="Group 42"/>
          <p:cNvGrpSpPr>
            <a:grpSpLocks/>
          </p:cNvGrpSpPr>
          <p:nvPr/>
        </p:nvGrpSpPr>
        <p:grpSpPr bwMode="auto">
          <a:xfrm>
            <a:off x="2520950" y="1225550"/>
            <a:ext cx="1974850" cy="3041650"/>
            <a:chOff x="1588" y="772"/>
            <a:chExt cx="1244" cy="1916"/>
          </a:xfrm>
        </p:grpSpPr>
        <p:grpSp>
          <p:nvGrpSpPr>
            <p:cNvPr id="59432" name="Group 40"/>
            <p:cNvGrpSpPr>
              <a:grpSpLocks/>
            </p:cNvGrpSpPr>
            <p:nvPr/>
          </p:nvGrpSpPr>
          <p:grpSpPr bwMode="auto">
            <a:xfrm>
              <a:off x="1588" y="772"/>
              <a:ext cx="1244" cy="424"/>
              <a:chOff x="1588" y="772"/>
              <a:chExt cx="1244" cy="424"/>
            </a:xfrm>
          </p:grpSpPr>
          <p:sp>
            <p:nvSpPr>
              <p:cNvPr id="59430" name="Rectangle 38"/>
              <p:cNvSpPr>
                <a:spLocks noChangeArrowheads="1"/>
              </p:cNvSpPr>
              <p:nvPr/>
            </p:nvSpPr>
            <p:spPr bwMode="auto">
              <a:xfrm>
                <a:off x="1588" y="772"/>
                <a:ext cx="1244" cy="424"/>
              </a:xfrm>
              <a:prstGeom prst="rect">
                <a:avLst/>
              </a:prstGeom>
              <a:solidFill>
                <a:srgbClr val="3333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59431" name="Rectangle 39"/>
              <p:cNvSpPr>
                <a:spLocks noChangeArrowheads="1"/>
              </p:cNvSpPr>
              <p:nvPr/>
            </p:nvSpPr>
            <p:spPr bwMode="auto">
              <a:xfrm>
                <a:off x="1638" y="864"/>
                <a:ext cx="1144" cy="212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hu-HU" sz="1600" b="1">
                    <a:latin typeface="Arial" pitchFamily="34" charset="0"/>
                  </a:rPr>
                  <a:t>SZAKÉRTELEM</a:t>
                </a:r>
                <a:endParaRPr lang="hu-HU" sz="1600" b="1">
                  <a:latin typeface="Arial CE" charset="-18"/>
                </a:endParaRPr>
              </a:p>
            </p:txBody>
          </p:sp>
        </p:grpSp>
        <p:sp>
          <p:nvSpPr>
            <p:cNvPr id="59433" name="Line 41"/>
            <p:cNvSpPr>
              <a:spLocks noChangeShapeType="1"/>
            </p:cNvSpPr>
            <p:nvPr/>
          </p:nvSpPr>
          <p:spPr bwMode="auto">
            <a:xfrm>
              <a:off x="1801" y="1203"/>
              <a:ext cx="0" cy="1485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</p:grpSp>
      <p:grpSp>
        <p:nvGrpSpPr>
          <p:cNvPr id="59441" name="Group 49"/>
          <p:cNvGrpSpPr>
            <a:grpSpLocks/>
          </p:cNvGrpSpPr>
          <p:nvPr/>
        </p:nvGrpSpPr>
        <p:grpSpPr bwMode="auto">
          <a:xfrm>
            <a:off x="3098800" y="2571254"/>
            <a:ext cx="2882900" cy="2971800"/>
            <a:chOff x="1972" y="1776"/>
            <a:chExt cx="1816" cy="1872"/>
          </a:xfrm>
        </p:grpSpPr>
        <p:grpSp>
          <p:nvGrpSpPr>
            <p:cNvPr id="59439" name="Group 47"/>
            <p:cNvGrpSpPr>
              <a:grpSpLocks/>
            </p:cNvGrpSpPr>
            <p:nvPr/>
          </p:nvGrpSpPr>
          <p:grpSpPr bwMode="auto">
            <a:xfrm>
              <a:off x="1972" y="1776"/>
              <a:ext cx="1816" cy="524"/>
              <a:chOff x="1972" y="1776"/>
              <a:chExt cx="1816" cy="524"/>
            </a:xfrm>
          </p:grpSpPr>
          <p:grpSp>
            <p:nvGrpSpPr>
              <p:cNvPr id="59437" name="Group 45"/>
              <p:cNvGrpSpPr>
                <a:grpSpLocks/>
              </p:cNvGrpSpPr>
              <p:nvPr/>
            </p:nvGrpSpPr>
            <p:grpSpPr bwMode="auto">
              <a:xfrm>
                <a:off x="1972" y="1780"/>
                <a:ext cx="1816" cy="424"/>
                <a:chOff x="1972" y="1780"/>
                <a:chExt cx="1816" cy="424"/>
              </a:xfrm>
            </p:grpSpPr>
            <p:sp>
              <p:nvSpPr>
                <p:cNvPr id="59435" name="Rectangle 43"/>
                <p:cNvSpPr>
                  <a:spLocks noChangeArrowheads="1"/>
                </p:cNvSpPr>
                <p:nvPr/>
              </p:nvSpPr>
              <p:spPr bwMode="auto">
                <a:xfrm>
                  <a:off x="1972" y="1780"/>
                  <a:ext cx="1816" cy="424"/>
                </a:xfrm>
                <a:prstGeom prst="rect">
                  <a:avLst/>
                </a:prstGeom>
                <a:solidFill>
                  <a:srgbClr val="333399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  <p:sp>
              <p:nvSpPr>
                <p:cNvPr id="59436" name="Rectangle 44"/>
                <p:cNvSpPr>
                  <a:spLocks noChangeArrowheads="1"/>
                </p:cNvSpPr>
                <p:nvPr/>
              </p:nvSpPr>
              <p:spPr bwMode="auto">
                <a:xfrm>
                  <a:off x="2064" y="1874"/>
                  <a:ext cx="1680" cy="102"/>
                </a:xfrm>
                <a:prstGeom prst="rect">
                  <a:avLst/>
                </a:prstGeom>
                <a:solidFill>
                  <a:srgbClr val="3333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hu-HU"/>
                </a:p>
              </p:txBody>
            </p:sp>
          </p:grpSp>
          <p:sp>
            <p:nvSpPr>
              <p:cNvPr id="59438" name="Rectangle 46"/>
              <p:cNvSpPr>
                <a:spLocks noChangeArrowheads="1"/>
              </p:cNvSpPr>
              <p:nvPr/>
            </p:nvSpPr>
            <p:spPr bwMode="auto">
              <a:xfrm>
                <a:off x="2016" y="1776"/>
                <a:ext cx="1728" cy="524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hu-HU" sz="1600" b="1" dirty="0">
                    <a:latin typeface="Arial" pitchFamily="34" charset="0"/>
                  </a:rPr>
                  <a:t>A </a:t>
                </a:r>
                <a:r>
                  <a:rPr lang="hu-HU" sz="1600" b="1" dirty="0" smtClean="0">
                    <a:latin typeface="Arial" pitchFamily="34" charset="0"/>
                  </a:rPr>
                  <a:t>GYERMEK/KLIENS </a:t>
                </a:r>
                <a:r>
                  <a:rPr lang="hu-HU" sz="1600" b="1" dirty="0">
                    <a:latin typeface="Arial" pitchFamily="34" charset="0"/>
                  </a:rPr>
                  <a:t>KIVÁNSÁGAI, ÉRTÉKEI, KÖRÜLMÉNYEI</a:t>
                </a:r>
                <a:endParaRPr lang="hu-HU" sz="1600" b="1" dirty="0">
                  <a:latin typeface="Arial CE" charset="-18"/>
                </a:endParaRPr>
              </a:p>
            </p:txBody>
          </p:sp>
        </p:grpSp>
        <p:sp>
          <p:nvSpPr>
            <p:cNvPr id="59440" name="Line 48"/>
            <p:cNvSpPr>
              <a:spLocks noChangeShapeType="1"/>
            </p:cNvSpPr>
            <p:nvPr/>
          </p:nvSpPr>
          <p:spPr bwMode="auto">
            <a:xfrm>
              <a:off x="2832" y="2211"/>
              <a:ext cx="0" cy="1437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hu-HU"/>
            </a:p>
          </p:txBody>
        </p:sp>
      </p:grpSp>
      <p:sp>
        <p:nvSpPr>
          <p:cNvPr id="2" name="Szövegdoboz 1"/>
          <p:cNvSpPr txBox="1"/>
          <p:nvPr/>
        </p:nvSpPr>
        <p:spPr>
          <a:xfrm>
            <a:off x="2432049" y="5775408"/>
            <a:ext cx="401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rgbClr val="C00000"/>
                </a:solidFill>
              </a:rPr>
              <a:t>EVIDENCIA ALAPÚ ELLÁTÁS</a:t>
            </a:r>
            <a:endParaRPr lang="hu-H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081929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9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9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4752528" cy="2331690"/>
          </a:xfrm>
        </p:spPr>
        <p:txBody>
          <a:bodyPr>
            <a:normAutofit/>
          </a:bodyPr>
          <a:lstStyle/>
          <a:p>
            <a:r>
              <a:rPr lang="hu-HU" sz="2800" dirty="0" smtClean="0">
                <a:solidFill>
                  <a:srgbClr val="C00000"/>
                </a:solidFill>
                <a:latin typeface="Baskerville Old Face" pitchFamily="18" charset="0"/>
              </a:rPr>
              <a:t>Köszönöm a figyelmet!</a:t>
            </a:r>
            <a:endParaRPr lang="hu-HU" sz="2800" dirty="0">
              <a:solidFill>
                <a:srgbClr val="C00000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14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Minek hiszünk a gyakorlati munkánk során? Mi az evidencia? Mit tekintünk bizonyítéknak?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r>
              <a:rPr lang="hu-HU" dirty="0" smtClean="0"/>
              <a:t>Jegyezzen fel egy olyan, a gyógypedagógia tudományterületéhez kapcsolódó ismeretet (tényt), amely megragadta Önt az elmúlt egy hónapban.</a:t>
            </a:r>
          </a:p>
          <a:p>
            <a:r>
              <a:rPr lang="hu-HU" dirty="0" smtClean="0"/>
              <a:t>Jelenítse meg, hogy mi volt az információszerzés (pontos) forrása!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0498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001000" cy="1141413"/>
          </a:xfrm>
          <a:noFill/>
          <a:ln/>
        </p:spPr>
        <p:txBody>
          <a:bodyPr lIns="87313" tIns="42863" rIns="87313" bIns="42863"/>
          <a:lstStyle/>
          <a:p>
            <a:r>
              <a:rPr lang="hu-HU" sz="4000" b="1"/>
              <a:t>HONNAN TUDJUK?</a:t>
            </a:r>
            <a:endParaRPr lang="hu-HU" sz="4000" b="1">
              <a:latin typeface="Times New Roman CE" charset="-18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971800" y="1371600"/>
            <a:ext cx="5768975" cy="5081736"/>
          </a:xfrm>
          <a:noFill/>
          <a:ln/>
        </p:spPr>
        <p:txBody>
          <a:bodyPr lIns="87313" tIns="42863" rIns="87313" bIns="42863">
            <a:normAutofit/>
          </a:bodyPr>
          <a:lstStyle/>
          <a:p>
            <a:pPr>
              <a:lnSpc>
                <a:spcPct val="90000"/>
              </a:lnSpc>
            </a:pPr>
            <a:r>
              <a:rPr lang="hu-HU" sz="2800" dirty="0"/>
              <a:t>Egyetemi tanulmányok</a:t>
            </a:r>
          </a:p>
          <a:p>
            <a:pPr>
              <a:lnSpc>
                <a:spcPct val="90000"/>
              </a:lnSpc>
            </a:pPr>
            <a:r>
              <a:rPr lang="hu-HU" sz="2800" dirty="0"/>
              <a:t>Kézikönyvek</a:t>
            </a:r>
          </a:p>
          <a:p>
            <a:pPr>
              <a:lnSpc>
                <a:spcPct val="90000"/>
              </a:lnSpc>
            </a:pPr>
            <a:r>
              <a:rPr lang="hu-HU" sz="2800" dirty="0" smtClean="0"/>
              <a:t>Mentortól, gyakorlatvezetőtől, kollégáktól</a:t>
            </a:r>
            <a:endParaRPr lang="hu-HU" sz="2800" dirty="0"/>
          </a:p>
          <a:p>
            <a:pPr>
              <a:lnSpc>
                <a:spcPct val="90000"/>
              </a:lnSpc>
            </a:pPr>
            <a:r>
              <a:rPr lang="hu-HU" sz="2800" dirty="0" smtClean="0"/>
              <a:t>Tapasztalatból – X éve végzek fejlesztéseket,  sok száz gyereket láttam már… </a:t>
            </a:r>
          </a:p>
          <a:p>
            <a:pPr>
              <a:lnSpc>
                <a:spcPct val="90000"/>
              </a:lnSpc>
            </a:pPr>
            <a:r>
              <a:rPr lang="hu-HU" sz="2800" dirty="0" smtClean="0"/>
              <a:t>Szakirodalom – folyóiratok</a:t>
            </a:r>
          </a:p>
          <a:p>
            <a:pPr>
              <a:lnSpc>
                <a:spcPct val="90000"/>
              </a:lnSpc>
            </a:pPr>
            <a:r>
              <a:rPr lang="hu-HU" sz="2800" dirty="0" smtClean="0"/>
              <a:t>Nők Lapja – Fejlesztő Pedagógia – IJMR?</a:t>
            </a:r>
            <a:endParaRPr lang="hu-HU" sz="2800" dirty="0"/>
          </a:p>
          <a:p>
            <a:pPr>
              <a:lnSpc>
                <a:spcPct val="90000"/>
              </a:lnSpc>
            </a:pPr>
            <a:r>
              <a:rPr lang="hu-HU" sz="2800" dirty="0" smtClean="0"/>
              <a:t>Internet – </a:t>
            </a:r>
            <a:r>
              <a:rPr lang="hu-HU" sz="2800" dirty="0" err="1" smtClean="0"/>
              <a:t>google</a:t>
            </a:r>
            <a:r>
              <a:rPr lang="hu-HU" sz="2800" dirty="0" smtClean="0"/>
              <a:t> - </a:t>
            </a:r>
            <a:r>
              <a:rPr lang="hu-HU" sz="2800" dirty="0" err="1" smtClean="0"/>
              <a:t>facebook</a:t>
            </a:r>
            <a:endParaRPr lang="hu-HU" sz="2800" dirty="0">
              <a:latin typeface="Times New Roman CE" charset="-18"/>
            </a:endParaRP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533400" y="2747963"/>
          <a:ext cx="2282825" cy="244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Klip" r:id="rId4" imgW="2282760" imgH="2446200" progId="MS_ClipArt_Gallery.2">
                  <p:embed/>
                </p:oleObj>
              </mc:Choice>
              <mc:Fallback>
                <p:oleObj name="Klip" r:id="rId4" imgW="2282760" imgH="2446200" progId="MS_ClipArt_Gallery.2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747963"/>
                        <a:ext cx="2282825" cy="2446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4668472"/>
      </p:ext>
    </p:extLst>
  </p:cSld>
  <p:clrMapOvr>
    <a:masterClrMapping/>
  </p:clrMapOvr>
  <p:transition spd="slow" advTm="30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512" y="533400"/>
            <a:ext cx="8712968" cy="770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hu-HU" sz="4400" dirty="0" smtClean="0">
                <a:latin typeface="Times New Roman" pitchFamily="18" charset="0"/>
              </a:rPr>
              <a:t>Bizonyíték alapú ellátás </a:t>
            </a:r>
            <a:r>
              <a:rPr lang="hu-HU" sz="3200" dirty="0" smtClean="0">
                <a:latin typeface="Times New Roman" pitchFamily="18" charset="0"/>
              </a:rPr>
              <a:t>(Mucsi, 2007)</a:t>
            </a:r>
            <a:endParaRPr lang="hu-HU" sz="3200" dirty="0">
              <a:latin typeface="Times New Roman CE" charset="-18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971600" y="1894055"/>
            <a:ext cx="6878486" cy="354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>
              <a:buFontTx/>
              <a:buChar char="•"/>
            </a:pPr>
            <a:r>
              <a:rPr lang="hu-HU" sz="3200" dirty="0">
                <a:latin typeface="Times New Roman" pitchFamily="18" charset="0"/>
              </a:rPr>
              <a:t>  	a megfelelő dolgot</a:t>
            </a:r>
          </a:p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hu-HU" sz="3200" dirty="0">
                <a:latin typeface="Times New Roman" pitchFamily="18" charset="0"/>
              </a:rPr>
              <a:t>  	a megfelelő </a:t>
            </a:r>
            <a:r>
              <a:rPr lang="hu-HU" sz="3200" dirty="0" smtClean="0">
                <a:latin typeface="Times New Roman" pitchFamily="18" charset="0"/>
              </a:rPr>
              <a:t>gyermeknek/betegnek/</a:t>
            </a:r>
          </a:p>
          <a:p>
            <a:pPr eaLnBrk="0" hangingPunct="0">
              <a:spcBef>
                <a:spcPct val="20000"/>
              </a:spcBef>
            </a:pPr>
            <a:r>
              <a:rPr lang="hu-HU" sz="3200" dirty="0">
                <a:latin typeface="Times New Roman" pitchFamily="18" charset="0"/>
              </a:rPr>
              <a:t>	</a:t>
            </a:r>
            <a:r>
              <a:rPr lang="hu-HU" sz="3200" dirty="0" smtClean="0">
                <a:latin typeface="Times New Roman" pitchFamily="18" charset="0"/>
              </a:rPr>
              <a:t>fogyatékos személynek</a:t>
            </a:r>
            <a:endParaRPr lang="hu-HU" sz="3200" dirty="0">
              <a:latin typeface="Times New Roman" pitchFamily="18" charset="0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hu-HU" sz="3200" dirty="0">
                <a:latin typeface="Times New Roman" pitchFamily="18" charset="0"/>
              </a:rPr>
              <a:t>  	a megfelelő módon</a:t>
            </a:r>
          </a:p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hu-HU" sz="3200" dirty="0">
                <a:latin typeface="Times New Roman" pitchFamily="18" charset="0"/>
              </a:rPr>
              <a:t>  	a megfelelő helyen</a:t>
            </a:r>
          </a:p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hu-HU" sz="3200" dirty="0">
                <a:latin typeface="Times New Roman" pitchFamily="18" charset="0"/>
              </a:rPr>
              <a:t> 	a megfelelő időben</a:t>
            </a:r>
            <a:endParaRPr lang="hu-HU" sz="3200" dirty="0">
              <a:latin typeface="Times New Roman CE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34515576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noFill/>
          <a:ln/>
        </p:spPr>
        <p:txBody>
          <a:bodyPr lIns="88900" tIns="44450" rIns="88900" bIns="44450">
            <a:normAutofit fontScale="90000"/>
          </a:bodyPr>
          <a:lstStyle/>
          <a:p>
            <a:r>
              <a:rPr lang="hu-HU" sz="4000" b="1" dirty="0" smtClean="0"/>
              <a:t>Hogyan? EVIDENCIA ALAPÚ ELLÁTÁS</a:t>
            </a:r>
            <a:endParaRPr lang="hu-HU" sz="4000" b="1" dirty="0">
              <a:latin typeface="Times New Roman CE" charset="-18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620044"/>
            <a:ext cx="7770812" cy="4114800"/>
          </a:xfrm>
          <a:noFill/>
          <a:ln/>
        </p:spPr>
        <p:txBody>
          <a:bodyPr lIns="88900" tIns="44450" rIns="88900" bIns="44450"/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hu-HU" dirty="0" smtClean="0"/>
              <a:t>legújabb, legjobb </a:t>
            </a:r>
            <a:r>
              <a:rPr lang="hu-HU" dirty="0"/>
              <a:t>tudományos ismeretek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hu-HU" dirty="0"/>
              <a:t>tudatos, 							átlátható, 						kritikus alkalmazása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hu-HU" dirty="0"/>
              <a:t>a konkrét </a:t>
            </a:r>
            <a:r>
              <a:rPr lang="hu-HU" dirty="0" smtClean="0"/>
              <a:t>helyzetben</a:t>
            </a:r>
            <a:endParaRPr lang="hu-HU" dirty="0"/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hu-HU" dirty="0"/>
              <a:t>a </a:t>
            </a:r>
            <a:r>
              <a:rPr lang="hu-HU" dirty="0" smtClean="0"/>
              <a:t>gyermek javára </a:t>
            </a:r>
            <a:r>
              <a:rPr lang="hu-HU" dirty="0"/>
              <a:t>és érdekében</a:t>
            </a:r>
            <a:endParaRPr lang="hu-HU" dirty="0">
              <a:latin typeface="Times New Roman CE" charset="-18"/>
            </a:endParaRP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2743200" y="5445125"/>
            <a:ext cx="502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3200" b="1"/>
              <a:t>EZ    EVIDENS</a:t>
            </a:r>
            <a:endParaRPr lang="hu-HU" sz="3200" b="1">
              <a:latin typeface="Desdemona CE" charset="-18"/>
            </a:endParaRP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2438400" y="5445125"/>
            <a:ext cx="3429000" cy="609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685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404813"/>
            <a:ext cx="8207375" cy="6264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2800" dirty="0" smtClean="0"/>
              <a:t>MI A PROBLÉMA?</a:t>
            </a:r>
          </a:p>
          <a:p>
            <a:pPr marL="0" indent="0">
              <a:buNone/>
            </a:pPr>
            <a:endParaRPr lang="hu-HU" sz="2800" dirty="0" smtClean="0"/>
          </a:p>
          <a:p>
            <a:r>
              <a:rPr lang="hu-HU" sz="2800" dirty="0" smtClean="0"/>
              <a:t>a </a:t>
            </a:r>
            <a:r>
              <a:rPr lang="hu-HU" sz="2800" dirty="0"/>
              <a:t>"főnök" szava dominál</a:t>
            </a:r>
          </a:p>
          <a:p>
            <a:r>
              <a:rPr lang="hu-HU" sz="2800" dirty="0"/>
              <a:t>tapasztalat, </a:t>
            </a:r>
            <a:r>
              <a:rPr lang="hu-HU" sz="2800" dirty="0" smtClean="0"/>
              <a:t>"</a:t>
            </a:r>
            <a:r>
              <a:rPr lang="hu-HU" sz="2800" dirty="0"/>
              <a:t>mindig így </a:t>
            </a:r>
            <a:r>
              <a:rPr lang="hu-HU" sz="2800" dirty="0" smtClean="0"/>
              <a:t>szoktuk”</a:t>
            </a:r>
            <a:endParaRPr lang="hu-HU" sz="2800" dirty="0"/>
          </a:p>
          <a:p>
            <a:r>
              <a:rPr lang="hu-HU" sz="2800" dirty="0"/>
              <a:t>a megvalósíthatóság lehetőségei és a bizonyítékokon alapuló </a:t>
            </a:r>
            <a:r>
              <a:rPr lang="hu-HU" sz="2800" dirty="0" err="1" smtClean="0"/>
              <a:t>gyp-i</a:t>
            </a:r>
            <a:r>
              <a:rPr lang="hu-HU" sz="2800" dirty="0" smtClean="0"/>
              <a:t> tevékenység elve </a:t>
            </a:r>
            <a:r>
              <a:rPr lang="hu-HU" sz="2800" dirty="0"/>
              <a:t>összeütközésbe kerül</a:t>
            </a:r>
          </a:p>
          <a:p>
            <a:r>
              <a:rPr lang="hu-HU" sz="2800" dirty="0"/>
              <a:t>amivel hosszú évek alatt nem okoztunk nagy bajt, vagy még jót is tettünk, az hosszadalmas és költséges kutatások alapján is ugyanolyan működő képesnek fog bizonyulni, mint anélkül</a:t>
            </a:r>
          </a:p>
          <a:p>
            <a:r>
              <a:rPr lang="hu-HU" sz="2800" dirty="0"/>
              <a:t>senki sem fog </a:t>
            </a:r>
            <a:r>
              <a:rPr lang="hu-HU" sz="2800" dirty="0" smtClean="0"/>
              <a:t>gyermekeken/fogyatékos személyeken kísérletezni</a:t>
            </a:r>
            <a:endParaRPr lang="hu-HU" sz="2800" dirty="0"/>
          </a:p>
          <a:p>
            <a:r>
              <a:rPr lang="hu-HU" sz="2800" dirty="0"/>
              <a:t>sok esetben </a:t>
            </a:r>
            <a:r>
              <a:rPr lang="hu-HU" sz="2800" dirty="0" smtClean="0"/>
              <a:t>komoly pénzek/érdekütközések </a:t>
            </a:r>
            <a:r>
              <a:rPr lang="hu-HU" sz="2800" dirty="0"/>
              <a:t>mozognak a háttérben</a:t>
            </a:r>
          </a:p>
        </p:txBody>
      </p:sp>
    </p:spTree>
    <p:extLst>
      <p:ext uri="{BB962C8B-B14F-4D97-AF65-F5344CB8AC3E}">
        <p14:creationId xmlns:p14="http://schemas.microsoft.com/office/powerpoint/2010/main" val="16633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>
            <a:noAutofit/>
          </a:bodyPr>
          <a:lstStyle/>
          <a:p>
            <a:r>
              <a:rPr lang="hu-HU" sz="3600" dirty="0" smtClean="0"/>
              <a:t>Mit okoz ez a gyakorlatban?</a:t>
            </a:r>
            <a:br>
              <a:rPr lang="hu-HU" sz="3600" dirty="0" smtClean="0"/>
            </a:br>
            <a:r>
              <a:rPr lang="hu-HU" sz="3600" dirty="0" smtClean="0"/>
              <a:t>Nem elfogadható praxiseltéréseket!</a:t>
            </a:r>
            <a:endParaRPr lang="hu-HU" sz="3600" dirty="0"/>
          </a:p>
        </p:txBody>
      </p:sp>
      <p:sp>
        <p:nvSpPr>
          <p:cNvPr id="95235" name="Freeform 3"/>
          <p:cNvSpPr>
            <a:spLocks/>
          </p:cNvSpPr>
          <p:nvPr/>
        </p:nvSpPr>
        <p:spPr bwMode="auto">
          <a:xfrm>
            <a:off x="228600" y="3200400"/>
            <a:ext cx="8839200" cy="2997200"/>
          </a:xfrm>
          <a:custGeom>
            <a:avLst/>
            <a:gdLst>
              <a:gd name="T0" fmla="*/ 0 w 4752"/>
              <a:gd name="T1" fmla="*/ 2768 h 2880"/>
              <a:gd name="T2" fmla="*/ 192 w 4752"/>
              <a:gd name="T3" fmla="*/ 2720 h 2880"/>
              <a:gd name="T4" fmla="*/ 336 w 4752"/>
              <a:gd name="T5" fmla="*/ 2768 h 2880"/>
              <a:gd name="T6" fmla="*/ 624 w 4752"/>
              <a:gd name="T7" fmla="*/ 2672 h 2880"/>
              <a:gd name="T8" fmla="*/ 864 w 4752"/>
              <a:gd name="T9" fmla="*/ 2576 h 2880"/>
              <a:gd name="T10" fmla="*/ 960 w 4752"/>
              <a:gd name="T11" fmla="*/ 2480 h 2880"/>
              <a:gd name="T12" fmla="*/ 1200 w 4752"/>
              <a:gd name="T13" fmla="*/ 1808 h 2880"/>
              <a:gd name="T14" fmla="*/ 1344 w 4752"/>
              <a:gd name="T15" fmla="*/ 1280 h 2880"/>
              <a:gd name="T16" fmla="*/ 1632 w 4752"/>
              <a:gd name="T17" fmla="*/ 416 h 2880"/>
              <a:gd name="T18" fmla="*/ 2256 w 4752"/>
              <a:gd name="T19" fmla="*/ 32 h 2880"/>
              <a:gd name="T20" fmla="*/ 2688 w 4752"/>
              <a:gd name="T21" fmla="*/ 224 h 2880"/>
              <a:gd name="T22" fmla="*/ 2976 w 4752"/>
              <a:gd name="T23" fmla="*/ 752 h 2880"/>
              <a:gd name="T24" fmla="*/ 3408 w 4752"/>
              <a:gd name="T25" fmla="*/ 1664 h 2880"/>
              <a:gd name="T26" fmla="*/ 3744 w 4752"/>
              <a:gd name="T27" fmla="*/ 2432 h 2880"/>
              <a:gd name="T28" fmla="*/ 4224 w 4752"/>
              <a:gd name="T29" fmla="*/ 2816 h 2880"/>
              <a:gd name="T30" fmla="*/ 4752 w 4752"/>
              <a:gd name="T31" fmla="*/ 2816 h 2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752" h="2880">
                <a:moveTo>
                  <a:pt x="0" y="2768"/>
                </a:moveTo>
                <a:cubicBezTo>
                  <a:pt x="68" y="2744"/>
                  <a:pt x="136" y="2720"/>
                  <a:pt x="192" y="2720"/>
                </a:cubicBezTo>
                <a:cubicBezTo>
                  <a:pt x="248" y="2720"/>
                  <a:pt x="264" y="2776"/>
                  <a:pt x="336" y="2768"/>
                </a:cubicBezTo>
                <a:cubicBezTo>
                  <a:pt x="408" y="2760"/>
                  <a:pt x="536" y="2704"/>
                  <a:pt x="624" y="2672"/>
                </a:cubicBezTo>
                <a:cubicBezTo>
                  <a:pt x="712" y="2640"/>
                  <a:pt x="808" y="2608"/>
                  <a:pt x="864" y="2576"/>
                </a:cubicBezTo>
                <a:cubicBezTo>
                  <a:pt x="920" y="2544"/>
                  <a:pt x="904" y="2608"/>
                  <a:pt x="960" y="2480"/>
                </a:cubicBezTo>
                <a:cubicBezTo>
                  <a:pt x="1016" y="2352"/>
                  <a:pt x="1136" y="2008"/>
                  <a:pt x="1200" y="1808"/>
                </a:cubicBezTo>
                <a:cubicBezTo>
                  <a:pt x="1264" y="1608"/>
                  <a:pt x="1272" y="1512"/>
                  <a:pt x="1344" y="1280"/>
                </a:cubicBezTo>
                <a:cubicBezTo>
                  <a:pt x="1416" y="1048"/>
                  <a:pt x="1480" y="624"/>
                  <a:pt x="1632" y="416"/>
                </a:cubicBezTo>
                <a:cubicBezTo>
                  <a:pt x="1784" y="208"/>
                  <a:pt x="2080" y="64"/>
                  <a:pt x="2256" y="32"/>
                </a:cubicBezTo>
                <a:cubicBezTo>
                  <a:pt x="2432" y="0"/>
                  <a:pt x="2568" y="104"/>
                  <a:pt x="2688" y="224"/>
                </a:cubicBezTo>
                <a:cubicBezTo>
                  <a:pt x="2808" y="344"/>
                  <a:pt x="2856" y="512"/>
                  <a:pt x="2976" y="752"/>
                </a:cubicBezTo>
                <a:cubicBezTo>
                  <a:pt x="3096" y="992"/>
                  <a:pt x="3280" y="1384"/>
                  <a:pt x="3408" y="1664"/>
                </a:cubicBezTo>
                <a:cubicBezTo>
                  <a:pt x="3536" y="1944"/>
                  <a:pt x="3608" y="2240"/>
                  <a:pt x="3744" y="2432"/>
                </a:cubicBezTo>
                <a:cubicBezTo>
                  <a:pt x="3880" y="2624"/>
                  <a:pt x="4056" y="2752"/>
                  <a:pt x="4224" y="2816"/>
                </a:cubicBezTo>
                <a:cubicBezTo>
                  <a:pt x="4392" y="2880"/>
                  <a:pt x="4680" y="2816"/>
                  <a:pt x="4752" y="2816"/>
                </a:cubicBezTo>
              </a:path>
            </a:pathLst>
          </a:custGeom>
          <a:noFill/>
          <a:ln w="50800" cap="sq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5236" name="Freeform 4"/>
          <p:cNvSpPr>
            <a:spLocks/>
          </p:cNvSpPr>
          <p:nvPr/>
        </p:nvSpPr>
        <p:spPr bwMode="auto">
          <a:xfrm>
            <a:off x="2667000" y="1447800"/>
            <a:ext cx="5029200" cy="5041900"/>
          </a:xfrm>
          <a:custGeom>
            <a:avLst/>
            <a:gdLst>
              <a:gd name="T0" fmla="*/ 0 w 4416"/>
              <a:gd name="T1" fmla="*/ 3128 h 3368"/>
              <a:gd name="T2" fmla="*/ 576 w 4416"/>
              <a:gd name="T3" fmla="*/ 3080 h 3368"/>
              <a:gd name="T4" fmla="*/ 864 w 4416"/>
              <a:gd name="T5" fmla="*/ 3080 h 3368"/>
              <a:gd name="T6" fmla="*/ 1152 w 4416"/>
              <a:gd name="T7" fmla="*/ 2984 h 3368"/>
              <a:gd name="T8" fmla="*/ 1632 w 4416"/>
              <a:gd name="T9" fmla="*/ 776 h 3368"/>
              <a:gd name="T10" fmla="*/ 2064 w 4416"/>
              <a:gd name="T11" fmla="*/ 344 h 3368"/>
              <a:gd name="T12" fmla="*/ 2496 w 4416"/>
              <a:gd name="T13" fmla="*/ 2840 h 3368"/>
              <a:gd name="T14" fmla="*/ 2880 w 4416"/>
              <a:gd name="T15" fmla="*/ 3176 h 3368"/>
              <a:gd name="T16" fmla="*/ 4032 w 4416"/>
              <a:gd name="T17" fmla="*/ 3224 h 3368"/>
              <a:gd name="T18" fmla="*/ 4416 w 4416"/>
              <a:gd name="T19" fmla="*/ 3224 h 3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16" h="3368">
                <a:moveTo>
                  <a:pt x="0" y="3128"/>
                </a:moveTo>
                <a:cubicBezTo>
                  <a:pt x="216" y="3108"/>
                  <a:pt x="432" y="3088"/>
                  <a:pt x="576" y="3080"/>
                </a:cubicBezTo>
                <a:cubicBezTo>
                  <a:pt x="720" y="3072"/>
                  <a:pt x="768" y="3096"/>
                  <a:pt x="864" y="3080"/>
                </a:cubicBezTo>
                <a:cubicBezTo>
                  <a:pt x="960" y="3064"/>
                  <a:pt x="1024" y="3368"/>
                  <a:pt x="1152" y="2984"/>
                </a:cubicBezTo>
                <a:cubicBezTo>
                  <a:pt x="1280" y="2600"/>
                  <a:pt x="1480" y="1216"/>
                  <a:pt x="1632" y="776"/>
                </a:cubicBezTo>
                <a:cubicBezTo>
                  <a:pt x="1784" y="336"/>
                  <a:pt x="1920" y="0"/>
                  <a:pt x="2064" y="344"/>
                </a:cubicBezTo>
                <a:cubicBezTo>
                  <a:pt x="2208" y="688"/>
                  <a:pt x="2360" y="2368"/>
                  <a:pt x="2496" y="2840"/>
                </a:cubicBezTo>
                <a:cubicBezTo>
                  <a:pt x="2632" y="3312"/>
                  <a:pt x="2624" y="3112"/>
                  <a:pt x="2880" y="3176"/>
                </a:cubicBezTo>
                <a:cubicBezTo>
                  <a:pt x="3136" y="3240"/>
                  <a:pt x="3776" y="3216"/>
                  <a:pt x="4032" y="3224"/>
                </a:cubicBezTo>
                <a:cubicBezTo>
                  <a:pt x="4288" y="3232"/>
                  <a:pt x="4352" y="3228"/>
                  <a:pt x="4416" y="3224"/>
                </a:cubicBezTo>
              </a:path>
            </a:pathLst>
          </a:custGeom>
          <a:noFill/>
          <a:ln w="44450" cap="sq" cmpd="sng">
            <a:solidFill>
              <a:srgbClr val="00808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95237" name="AutoShape 5"/>
          <p:cNvSpPr>
            <a:spLocks noChangeArrowheads="1"/>
          </p:cNvSpPr>
          <p:nvPr/>
        </p:nvSpPr>
        <p:spPr bwMode="auto">
          <a:xfrm>
            <a:off x="6400800" y="3048000"/>
            <a:ext cx="2133600" cy="685800"/>
          </a:xfrm>
          <a:prstGeom prst="wedgeRectCallout">
            <a:avLst>
              <a:gd name="adj1" fmla="val -99403"/>
              <a:gd name="adj2" fmla="val 95602"/>
            </a:avLst>
          </a:prstGeom>
          <a:solidFill>
            <a:srgbClr val="00DDD8">
              <a:alpha val="50000"/>
            </a:srgbClr>
          </a:solidFill>
          <a:ln w="19050" cap="sq">
            <a:solidFill>
              <a:srgbClr val="00808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hu-HU" sz="2800" b="1">
                <a:latin typeface="Times New Roman" pitchFamily="18" charset="0"/>
              </a:rPr>
              <a:t>elfogadható</a:t>
            </a:r>
          </a:p>
        </p:txBody>
      </p:sp>
      <p:sp>
        <p:nvSpPr>
          <p:cNvPr id="95238" name="AutoShape 6"/>
          <p:cNvSpPr>
            <a:spLocks noChangeArrowheads="1"/>
          </p:cNvSpPr>
          <p:nvPr/>
        </p:nvSpPr>
        <p:spPr bwMode="auto">
          <a:xfrm>
            <a:off x="381000" y="2438400"/>
            <a:ext cx="2514600" cy="1143000"/>
          </a:xfrm>
          <a:prstGeom prst="wedgeRoundRectCallout">
            <a:avLst>
              <a:gd name="adj1" fmla="val 37500"/>
              <a:gd name="adj2" fmla="val 130000"/>
              <a:gd name="adj3" fmla="val 16667"/>
            </a:avLst>
          </a:prstGeom>
          <a:noFill/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hu-HU" sz="2800" b="1">
                <a:latin typeface="Times New Roman" pitchFamily="18" charset="0"/>
              </a:rPr>
              <a:t>elfogadhatatlan</a:t>
            </a:r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42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hu-HU" dirty="0"/>
              <a:t>BIZONYITÉKOKON ALAPULÓ </a:t>
            </a:r>
            <a:r>
              <a:rPr lang="hu-HU" dirty="0" smtClean="0"/>
              <a:t>GYÓGYPEDAGÓGIA</a:t>
            </a:r>
            <a:endParaRPr lang="hu-HU" dirty="0">
              <a:latin typeface="Times New Roman CE" charset="-18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28600" y="2057400"/>
            <a:ext cx="3810000" cy="4114800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hu-HU" b="1" u="sng" dirty="0"/>
              <a:t>EB gyakorlat</a:t>
            </a:r>
          </a:p>
          <a:p>
            <a:r>
              <a:rPr lang="hu-HU" dirty="0"/>
              <a:t>EB szakemberképzés</a:t>
            </a:r>
          </a:p>
          <a:p>
            <a:r>
              <a:rPr lang="hu-HU" dirty="0"/>
              <a:t>EB </a:t>
            </a:r>
            <a:r>
              <a:rPr lang="hu-HU" dirty="0" smtClean="0"/>
              <a:t>tájékoztatás</a:t>
            </a:r>
            <a:endParaRPr lang="hu-HU" dirty="0"/>
          </a:p>
          <a:p>
            <a:r>
              <a:rPr lang="hu-HU" dirty="0"/>
              <a:t>EB minőség-kultúra</a:t>
            </a:r>
          </a:p>
          <a:p>
            <a:r>
              <a:rPr lang="hu-HU" dirty="0"/>
              <a:t>EB </a:t>
            </a:r>
            <a:r>
              <a:rPr lang="hu-HU" dirty="0" smtClean="0"/>
              <a:t>szakmapolitika</a:t>
            </a:r>
            <a:endParaRPr lang="hu-HU" dirty="0"/>
          </a:p>
          <a:p>
            <a:r>
              <a:rPr lang="hu-HU" dirty="0"/>
              <a:t>EB </a:t>
            </a:r>
            <a:r>
              <a:rPr lang="hu-HU" dirty="0" smtClean="0"/>
              <a:t>finanszírozás</a:t>
            </a:r>
            <a:endParaRPr lang="hu-HU" dirty="0"/>
          </a:p>
          <a:p>
            <a:endParaRPr lang="hu-HU" dirty="0">
              <a:latin typeface="Times New Roman CE" charset="-18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038600" y="2057400"/>
            <a:ext cx="5105400" cy="4876800"/>
          </a:xfrm>
          <a:noFill/>
          <a:ln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u="sng" dirty="0"/>
              <a:t>EB </a:t>
            </a:r>
            <a:r>
              <a:rPr lang="hu-HU" b="1" u="sng" dirty="0" smtClean="0"/>
              <a:t>elmélet</a:t>
            </a:r>
            <a:endParaRPr lang="hu-HU" dirty="0" smtClean="0"/>
          </a:p>
          <a:p>
            <a:r>
              <a:rPr lang="hu-HU" dirty="0" smtClean="0"/>
              <a:t>Bizonyítékok előállítása </a:t>
            </a:r>
            <a:r>
              <a:rPr lang="hu-HU" dirty="0"/>
              <a:t>(klinikai </a:t>
            </a:r>
            <a:r>
              <a:rPr lang="hu-HU" dirty="0" smtClean="0"/>
              <a:t>kutatások)</a:t>
            </a:r>
            <a:endParaRPr lang="hu-HU" dirty="0"/>
          </a:p>
          <a:p>
            <a:r>
              <a:rPr lang="hu-HU" dirty="0" smtClean="0"/>
              <a:t>Ezek elérhetősége</a:t>
            </a:r>
            <a:r>
              <a:rPr lang="hu-HU" dirty="0"/>
              <a:t>, infrastruktúra</a:t>
            </a:r>
          </a:p>
          <a:p>
            <a:r>
              <a:rPr lang="hu-HU" dirty="0" smtClean="0"/>
              <a:t>EB módszertani </a:t>
            </a:r>
            <a:r>
              <a:rPr lang="hu-HU" dirty="0"/>
              <a:t>ajánlások</a:t>
            </a:r>
          </a:p>
          <a:p>
            <a:r>
              <a:rPr lang="hu-HU" dirty="0"/>
              <a:t>Audit – minőségi indikátorok, standardok, ösztönzők</a:t>
            </a:r>
          </a:p>
          <a:p>
            <a:r>
              <a:rPr lang="hu-HU" dirty="0"/>
              <a:t>Etikai megfontolások</a:t>
            </a:r>
            <a:endParaRPr lang="hu-HU" dirty="0">
              <a:latin typeface="Times New Roman CE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5196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súp">
  <a:themeElements>
    <a:clrScheme name="Zsúp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Zsúp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104</TotalTime>
  <Words>1297</Words>
  <Application>Microsoft Office PowerPoint</Application>
  <PresentationFormat>Diavetítés a képernyőre (4:3 oldalarány)</PresentationFormat>
  <Paragraphs>256</Paragraphs>
  <Slides>28</Slides>
  <Notes>11</Notes>
  <HiddenSlides>0</HiddenSlides>
  <MMClips>0</MMClips>
  <ScaleCrop>false</ScaleCrop>
  <HeadingPairs>
    <vt:vector size="6" baseType="variant">
      <vt:variant>
        <vt:lpstr>Téma</vt:lpstr>
      </vt:variant>
      <vt:variant>
        <vt:i4>1</vt:i4>
      </vt:variant>
      <vt:variant>
        <vt:lpstr>Beágyazott OLE kiszolgálók</vt:lpstr>
      </vt:variant>
      <vt:variant>
        <vt:i4>2</vt:i4>
      </vt:variant>
      <vt:variant>
        <vt:lpstr>Diacímek</vt:lpstr>
      </vt:variant>
      <vt:variant>
        <vt:i4>28</vt:i4>
      </vt:variant>
    </vt:vector>
  </HeadingPairs>
  <TitlesOfParts>
    <vt:vector size="31" baseType="lpstr">
      <vt:lpstr>Zsúp</vt:lpstr>
      <vt:lpstr>Klip</vt:lpstr>
      <vt:lpstr>Microsoft Word 97-2003 dokumentum</vt:lpstr>
      <vt:lpstr>Bizonyítékokon alapuló gyógypedagógiai tevékenység/gondolkodásmód</vt:lpstr>
      <vt:lpstr>Bizonyíték, evidencia</vt:lpstr>
      <vt:lpstr>Minek hiszünk a gyakorlati munkánk során? Mi az evidencia? Mit tekintünk bizonyítéknak?</vt:lpstr>
      <vt:lpstr>HONNAN TUDJUK?</vt:lpstr>
      <vt:lpstr>PowerPoint bemutató</vt:lpstr>
      <vt:lpstr>Hogyan? EVIDENCIA ALAPÚ ELLÁTÁS</vt:lpstr>
      <vt:lpstr>PowerPoint bemutató</vt:lpstr>
      <vt:lpstr>Mit okoz ez a gyakorlatban? Nem elfogadható praxiseltéréseket!</vt:lpstr>
      <vt:lpstr>BIZONYITÉKOKON ALAPULÓ GYÓGYPEDAGÓGIA</vt:lpstr>
      <vt:lpstr>AZ EB GONDOLKODÁS GYAKORLATA </vt:lpstr>
      <vt:lpstr>LEGGYAKORIBB KÉRDÉSEK A GYAKORLATBAN</vt:lpstr>
      <vt:lpstr>PowerPoint bemutató</vt:lpstr>
      <vt:lpstr>Randomizált klinikai vizsgálat</vt:lpstr>
      <vt:lpstr>Randomziált vizsgálatok legfontosabb tulajdonságai</vt:lpstr>
      <vt:lpstr>Randomizált klinikai vizsgálat</vt:lpstr>
      <vt:lpstr>Kohorsz vizsgálat</vt:lpstr>
      <vt:lpstr>Kohorsz vizsgálatok</vt:lpstr>
      <vt:lpstr>Kohorsz vizsgálat</vt:lpstr>
      <vt:lpstr>Eset-kontroll vizsgálat</vt:lpstr>
      <vt:lpstr>Eset-kontroll vizsgálat</vt:lpstr>
      <vt:lpstr>Eset-kontroll vizsgálat</vt:lpstr>
      <vt:lpstr>Keresztmetszeti Vizsgálat</vt:lpstr>
      <vt:lpstr>Kvalitatív vizsgálat</vt:lpstr>
      <vt:lpstr>Geográfiai vizsgálat</vt:lpstr>
      <vt:lpstr>Összefoglalás</vt:lpstr>
      <vt:lpstr>PowerPoint bemutató</vt:lpstr>
      <vt:lpstr>PowerPoint bemutató</vt:lpstr>
      <vt:lpstr>Köszönöm a figyelmet!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Evidenciákon alapuló gyógypedagógiai tevékenység/gondolkodásmód</dc:title>
  <dc:creator>Oktató</dc:creator>
  <cp:lastModifiedBy>Oktató</cp:lastModifiedBy>
  <cp:revision>46</cp:revision>
  <dcterms:created xsi:type="dcterms:W3CDTF">2013-11-19T21:21:14Z</dcterms:created>
  <dcterms:modified xsi:type="dcterms:W3CDTF">2013-11-20T10:53:24Z</dcterms:modified>
</cp:coreProperties>
</file>